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9144000"/>
  <p:embeddedFontLst>
    <p:embeddedFont>
      <p:font typeface="Krona One"/>
      <p:regular r:id="rId51"/>
    </p:embeddedFont>
    <p:embeddedFont>
      <p:font typeface="Montserrat"/>
      <p:regular r:id="rId52"/>
      <p:bold r:id="rId53"/>
      <p:italic r:id="rId54"/>
      <p:boldItalic r:id="rId55"/>
    </p:embeddedFont>
    <p:embeddedFont>
      <p:font typeface="Fira Sans Extra Condensed"/>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jMZWsbYLpoPLNz8LLbD3dXkeWs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6EF37B-C1D3-411C-99B0-3815EE205758}">
  <a:tblStyle styleId="{FC6EF37B-C1D3-411C-99B0-3815EE20575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KronaOne-regular.fntdata"/><Relationship Id="rId50" Type="http://schemas.openxmlformats.org/officeDocument/2006/relationships/slide" Target="slides/slide45.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FiraSansExtraCondensed-bold.fntdata"/><Relationship Id="rId12" Type="http://schemas.openxmlformats.org/officeDocument/2006/relationships/slide" Target="slides/slide7.xml"/><Relationship Id="rId56" Type="http://schemas.openxmlformats.org/officeDocument/2006/relationships/font" Target="fonts/FiraSansExtraCondensed-regular.fntdata"/><Relationship Id="rId15" Type="http://schemas.openxmlformats.org/officeDocument/2006/relationships/slide" Target="slides/slide10.xml"/><Relationship Id="rId59" Type="http://schemas.openxmlformats.org/officeDocument/2006/relationships/font" Target="fonts/FiraSansExtraCondensed-boldItalic.fntdata"/><Relationship Id="rId14" Type="http://schemas.openxmlformats.org/officeDocument/2006/relationships/slide" Target="slides/slide9.xml"/><Relationship Id="rId58" Type="http://schemas.openxmlformats.org/officeDocument/2006/relationships/font" Target="fonts/FiraSansExtraCondense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ae4a137b7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12ae4a137b7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12ae4a137b7_0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885b4b63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12885b4b630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12885b4b630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beb0ec581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11beb0ec581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11beb0ec581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885b4b630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12885b4b630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12885b4b630_1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f2f0782e6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12f2f0782e6_2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12f2f0782e6_2_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c483a395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12c483a395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12c483a3952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c483a395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12c483a3952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g12c483a3952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d5b15960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12d5b15960b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12d5b15960b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dbf16226d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12dbf16226d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12dbf16226d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c483a3952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12c483a3952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2c483a3952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f2f0782e6_2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g12f2f0782e6_2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 name="Google Shape;72;g12f2f0782e6_2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c483a3952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g12c483a3952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12c483a3952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dbf16226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12dbf16226d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12dbf16226d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c483a3952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12c483a3952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12c483a3952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c483a3952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12c483a3952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12c483a3952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dbf16226d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g12dbf16226d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12dbf16226d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c483a3952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12c483a3952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12c483a3952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cb0ca1e2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12cb0ca1e26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12cb0ca1e26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f2f0782e6_2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12f2f0782e6_2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12f2f0782e6_2_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ee8c2f73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12ee8c2f73c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12ee8c2f73c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f813e7940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12f813e7940_2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g12f813e7940_2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beb0ec581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g11beb0ec581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ee8c2f73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12ee8c2f73c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12ee8c2f73c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f2f0782e6_2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12f2f0782e6_2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g12f2f0782e6_2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12bbb960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12bbb960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1312bbb960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f2f0782e6_2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g12f2f0782e6_2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note: hyperparameter tuning belum di-run</a:t>
            </a:r>
            <a:endParaRPr/>
          </a:p>
        </p:txBody>
      </p:sp>
      <p:sp>
        <p:nvSpPr>
          <p:cNvPr id="447" name="Google Shape;447;g12f2f0782e6_2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f7b0c9ec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g12f7b0c9ec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note: hyperparameter tuning belum di-run</a:t>
            </a:r>
            <a:endParaRPr/>
          </a:p>
        </p:txBody>
      </p:sp>
      <p:sp>
        <p:nvSpPr>
          <p:cNvPr id="463" name="Google Shape;463;g12f7b0c9ec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ee8c2f73c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12ee8c2f73c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12ee8c2f73c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f7b0c9ec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12f7b0c9ece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12f7b0c9ece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ee8c2f73c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12ee8c2f73c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g12ee8c2f73c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f2f0782e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12f2f0782e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12f2f0782e6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2f2f0782e6_1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12f2f0782e6_1_1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g12f2f0782e6_1_1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beb0ec58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11beb0ec581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11beb0ec581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12bbb9601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1312bbb9601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g1312bbb9601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134aed6d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134aed6d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13134aed6d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3134aed6d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3134aed6d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13134aed6d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134aed6d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3134aed6dc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13134aed6dc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3134aed6dc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3134aed6dc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13134aed6dc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134aed6dc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3134aed6dc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13134aed6dc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ae4a137b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g12ae4a137b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12ae4a137b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beb0ec58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11beb0ec581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11beb0ec581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ae4a137b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12ae4a137b7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12ae4a137b7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beb0ec58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11beb0ec581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11beb0ec581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ae4a137b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12ae4a137b7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12ae4a137b7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19" name="Google Shape;19;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2" name="Google Shape;22;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3" name="Google Shape;23;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45.png"/><Relationship Id="rId8"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52.png"/><Relationship Id="rId5"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0.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9.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5.png"/><Relationship Id="rId4" Type="http://schemas.openxmlformats.org/officeDocument/2006/relationships/hyperlink" Target="https://github.com/bagusganjarl/Final-Project-Data-Scienc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560300" y="901650"/>
            <a:ext cx="5910600" cy="2124000"/>
          </a:xfrm>
          <a:prstGeom prst="rect">
            <a:avLst/>
          </a:prstGeom>
          <a:noFill/>
          <a:ln>
            <a:noFill/>
          </a:ln>
          <a:effectLst>
            <a:outerShdw blurRad="57150" rotWithShape="0" algn="bl" dir="5400000" dist="19050">
              <a:srgbClr val="000000">
                <a:alpha val="49019"/>
              </a:srgbClr>
            </a:outerShdw>
          </a:effectLst>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chemeClr val="dk1"/>
              </a:buClr>
              <a:buSzPts val="3600"/>
              <a:buFont typeface="Arial"/>
              <a:buNone/>
            </a:pPr>
            <a:r>
              <a:rPr b="1" i="0" lang="en-US" sz="3600" u="none" cap="none" strike="noStrike">
                <a:solidFill>
                  <a:schemeClr val="lt1"/>
                </a:solidFill>
                <a:latin typeface="Montserrat"/>
                <a:ea typeface="Montserrat"/>
                <a:cs typeface="Montserrat"/>
                <a:sym typeface="Montserrat"/>
              </a:rPr>
              <a:t>Car-a-thon:</a:t>
            </a:r>
            <a:endParaRPr b="1" i="0" sz="3600" u="none" cap="none" strike="noStrike">
              <a:solidFill>
                <a:schemeClr val="lt1"/>
              </a:solidFill>
              <a:latin typeface="Montserrat"/>
              <a:ea typeface="Montserrat"/>
              <a:cs typeface="Montserrat"/>
              <a:sym typeface="Montserrat"/>
            </a:endParaRPr>
          </a:p>
          <a:p>
            <a:pPr indent="0" lvl="0" marL="0" marR="0" rtl="0" algn="l">
              <a:lnSpc>
                <a:spcPct val="133333"/>
              </a:lnSpc>
              <a:spcBef>
                <a:spcPts val="0"/>
              </a:spcBef>
              <a:spcAft>
                <a:spcPts val="0"/>
              </a:spcAft>
              <a:buClr>
                <a:schemeClr val="dk1"/>
              </a:buClr>
              <a:buSzPts val="3600"/>
              <a:buFont typeface="Arial"/>
              <a:buNone/>
            </a:pPr>
            <a:r>
              <a:rPr b="1" i="0" lang="en-US" sz="3600" u="none" cap="none" strike="noStrike">
                <a:solidFill>
                  <a:schemeClr val="lt1"/>
                </a:solidFill>
                <a:latin typeface="Montserrat"/>
                <a:ea typeface="Montserrat"/>
                <a:cs typeface="Montserrat"/>
                <a:sym typeface="Montserrat"/>
              </a:rPr>
              <a:t>Used Car Auction Prices</a:t>
            </a:r>
            <a:endParaRPr b="0" i="0" sz="3200" u="none" cap="none" strike="noStrike">
              <a:solidFill>
                <a:schemeClr val="lt1"/>
              </a:solidFill>
              <a:latin typeface="Montserrat"/>
              <a:ea typeface="Montserrat"/>
              <a:cs typeface="Montserrat"/>
              <a:sym typeface="Montserrat"/>
            </a:endParaRPr>
          </a:p>
        </p:txBody>
      </p:sp>
      <p:cxnSp>
        <p:nvCxnSpPr>
          <p:cNvPr id="66" name="Google Shape;66;p1"/>
          <p:cNvCxnSpPr/>
          <p:nvPr/>
        </p:nvCxnSpPr>
        <p:spPr>
          <a:xfrm>
            <a:off x="636519" y="3188421"/>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7" name="Google Shape;67;p1"/>
          <p:cNvSpPr txBox="1"/>
          <p:nvPr/>
        </p:nvSpPr>
        <p:spPr>
          <a:xfrm>
            <a:off x="560300" y="4944210"/>
            <a:ext cx="3225000" cy="1569900"/>
          </a:xfrm>
          <a:prstGeom prst="rect">
            <a:avLst/>
          </a:prstGeom>
          <a:noFill/>
          <a:ln>
            <a:noFill/>
          </a:ln>
          <a:effectLst>
            <a:outerShdw blurRad="57150" rotWithShape="0" algn="bl" dir="5400000" dist="19050">
              <a:srgbClr val="000000">
                <a:alpha val="49019"/>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Kelompok 7:</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Bagus Ganjar Lugina</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Bernadetha Stella</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Samuella Magdalena E</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Raihan Kurniasugianto</a:t>
            </a:r>
            <a:endParaRPr b="0" i="0" sz="1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b="0" i="0" lang="en-US" sz="1600" u="none" cap="none" strike="noStrike">
                <a:solidFill>
                  <a:srgbClr val="FFFFFF"/>
                </a:solidFill>
                <a:latin typeface="Montserrat"/>
                <a:ea typeface="Montserrat"/>
                <a:cs typeface="Montserrat"/>
                <a:sym typeface="Montserrat"/>
              </a:rPr>
              <a:t>M Rifqi Sarosa</a:t>
            </a:r>
            <a:endParaRPr b="0" i="0" sz="1600" u="none" cap="none" strike="noStrike">
              <a:solidFill>
                <a:srgbClr val="FFFFFF"/>
              </a:solidFill>
              <a:latin typeface="Montserrat"/>
              <a:ea typeface="Montserrat"/>
              <a:cs typeface="Montserrat"/>
              <a:sym typeface="Montserrat"/>
            </a:endParaRPr>
          </a:p>
        </p:txBody>
      </p:sp>
      <p:sp>
        <p:nvSpPr>
          <p:cNvPr id="68" name="Google Shape;68;p1"/>
          <p:cNvSpPr txBox="1"/>
          <p:nvPr/>
        </p:nvSpPr>
        <p:spPr>
          <a:xfrm>
            <a:off x="560292" y="3374291"/>
            <a:ext cx="3064500" cy="1569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Montserrat"/>
                <a:ea typeface="Montserrat"/>
                <a:cs typeface="Montserrat"/>
                <a:sym typeface="Montserrat"/>
              </a:rPr>
              <a:t>Dokumen Laporan Final Project</a:t>
            </a:r>
            <a:endParaRPr b="0" i="0" sz="14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12ae4a137b7_0_65"/>
          <p:cNvPicPr preferRelativeResize="0"/>
          <p:nvPr/>
        </p:nvPicPr>
        <p:blipFill rotWithShape="1">
          <a:blip r:embed="rId3">
            <a:alphaModFix/>
          </a:blip>
          <a:srcRect b="0" l="0" r="0" t="0"/>
          <a:stretch/>
        </p:blipFill>
        <p:spPr>
          <a:xfrm>
            <a:off x="6321277" y="776736"/>
            <a:ext cx="3782348" cy="1746507"/>
          </a:xfrm>
          <a:prstGeom prst="rect">
            <a:avLst/>
          </a:prstGeom>
          <a:noFill/>
          <a:ln>
            <a:noFill/>
          </a:ln>
        </p:spPr>
      </p:pic>
      <p:pic>
        <p:nvPicPr>
          <p:cNvPr id="189" name="Google Shape;189;g12ae4a137b7_0_65"/>
          <p:cNvPicPr preferRelativeResize="0"/>
          <p:nvPr/>
        </p:nvPicPr>
        <p:blipFill rotWithShape="1">
          <a:blip r:embed="rId4">
            <a:alphaModFix/>
          </a:blip>
          <a:srcRect b="0" l="0" r="0" t="0"/>
          <a:stretch/>
        </p:blipFill>
        <p:spPr>
          <a:xfrm>
            <a:off x="6321277" y="2560581"/>
            <a:ext cx="3782347" cy="1736845"/>
          </a:xfrm>
          <a:prstGeom prst="rect">
            <a:avLst/>
          </a:prstGeom>
          <a:noFill/>
          <a:ln>
            <a:noFill/>
          </a:ln>
        </p:spPr>
      </p:pic>
      <p:pic>
        <p:nvPicPr>
          <p:cNvPr id="190" name="Google Shape;190;g12ae4a137b7_0_65"/>
          <p:cNvPicPr preferRelativeResize="0"/>
          <p:nvPr/>
        </p:nvPicPr>
        <p:blipFill rotWithShape="1">
          <a:blip r:embed="rId5">
            <a:alphaModFix/>
          </a:blip>
          <a:srcRect b="0" l="0" r="0" t="0"/>
          <a:stretch/>
        </p:blipFill>
        <p:spPr>
          <a:xfrm>
            <a:off x="2339975" y="2558164"/>
            <a:ext cx="3782346" cy="1741672"/>
          </a:xfrm>
          <a:prstGeom prst="rect">
            <a:avLst/>
          </a:prstGeom>
          <a:noFill/>
          <a:ln>
            <a:noFill/>
          </a:ln>
        </p:spPr>
      </p:pic>
      <p:pic>
        <p:nvPicPr>
          <p:cNvPr id="191" name="Google Shape;191;g12ae4a137b7_0_65"/>
          <p:cNvPicPr preferRelativeResize="0"/>
          <p:nvPr/>
        </p:nvPicPr>
        <p:blipFill rotWithShape="1">
          <a:blip r:embed="rId6">
            <a:alphaModFix/>
          </a:blip>
          <a:srcRect b="0" l="0" r="0" t="0"/>
          <a:stretch/>
        </p:blipFill>
        <p:spPr>
          <a:xfrm>
            <a:off x="2339975" y="736561"/>
            <a:ext cx="3782347" cy="1736856"/>
          </a:xfrm>
          <a:prstGeom prst="rect">
            <a:avLst/>
          </a:prstGeom>
          <a:noFill/>
          <a:ln>
            <a:noFill/>
          </a:ln>
        </p:spPr>
      </p:pic>
      <p:sp>
        <p:nvSpPr>
          <p:cNvPr id="192" name="Google Shape;192;g12ae4a137b7_0_6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12ae4a137b7_0_65"/>
          <p:cNvSpPr txBox="1"/>
          <p:nvPr/>
        </p:nvSpPr>
        <p:spPr>
          <a:xfrm>
            <a:off x="859000" y="4568125"/>
            <a:ext cx="10725600" cy="2106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Pengamatan Countplot vs Target:</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Semua kolom terkecuali </a:t>
            </a:r>
            <a:r>
              <a:rPr b="1" i="0" lang="en-US" sz="1100" u="none" cap="none" strike="noStrike">
                <a:solidFill>
                  <a:schemeClr val="dk1"/>
                </a:solidFill>
                <a:latin typeface="Arial"/>
                <a:ea typeface="Arial"/>
                <a:cs typeface="Arial"/>
                <a:sym typeface="Arial"/>
              </a:rPr>
              <a:t>transmission</a:t>
            </a:r>
            <a:r>
              <a:rPr b="0" i="0" lang="en-US" sz="1100" u="none" cap="none" strike="noStrike">
                <a:solidFill>
                  <a:schemeClr val="dk1"/>
                </a:solidFill>
                <a:latin typeface="Arial"/>
                <a:ea typeface="Arial"/>
                <a:cs typeface="Arial"/>
                <a:sym typeface="Arial"/>
              </a:rPr>
              <a:t> memiliki kategori yang sangat banyak, sehingga setiap kolom dikelompokkan kembali berdasarkan jumlah terbanyak (top 10) untuk mempermudah dalam melihat distribusinya,</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Kolom </a:t>
            </a:r>
            <a:r>
              <a:rPr b="1" i="0" lang="en-US" sz="1100" u="none" cap="none" strike="noStrike">
                <a:solidFill>
                  <a:schemeClr val="dk1"/>
                </a:solidFill>
                <a:latin typeface="Arial"/>
                <a:ea typeface="Arial"/>
                <a:cs typeface="Arial"/>
                <a:sym typeface="Arial"/>
              </a:rPr>
              <a:t>vin</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saledate</a:t>
            </a:r>
            <a:r>
              <a:rPr b="0" i="0" lang="en-US" sz="1100" u="none" cap="none" strike="noStrike">
                <a:solidFill>
                  <a:schemeClr val="dk1"/>
                </a:solidFill>
                <a:latin typeface="Arial"/>
                <a:ea typeface="Arial"/>
                <a:cs typeface="Arial"/>
                <a:sym typeface="Arial"/>
              </a:rPr>
              <a:t> tidak perlu dilihat korelasinya kepada </a:t>
            </a:r>
            <a:r>
              <a:rPr b="1" i="0" lang="en-US" sz="1100" u="none" cap="none" strike="noStrike">
                <a:solidFill>
                  <a:schemeClr val="dk1"/>
                </a:solidFill>
                <a:latin typeface="Arial"/>
                <a:ea typeface="Arial"/>
                <a:cs typeface="Arial"/>
                <a:sym typeface="Arial"/>
              </a:rPr>
              <a:t>target</a:t>
            </a:r>
            <a:r>
              <a:rPr b="0" i="0" lang="en-US" sz="1100" u="none" cap="none" strike="noStrike">
                <a:solidFill>
                  <a:schemeClr val="dk1"/>
                </a:solidFill>
                <a:latin typeface="Arial"/>
                <a:ea typeface="Arial"/>
                <a:cs typeface="Arial"/>
                <a:sym typeface="Arial"/>
              </a:rPr>
              <a:t> dikarenakan secara bisnis </a:t>
            </a:r>
            <a:r>
              <a:rPr b="1" i="0" lang="en-US" sz="1100" u="none" cap="none" strike="noStrike">
                <a:solidFill>
                  <a:schemeClr val="dk1"/>
                </a:solidFill>
                <a:latin typeface="Arial"/>
                <a:ea typeface="Arial"/>
                <a:cs typeface="Arial"/>
                <a:sym typeface="Arial"/>
              </a:rPr>
              <a:t>vin</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saledate</a:t>
            </a:r>
            <a:r>
              <a:rPr b="0" i="0" lang="en-US" sz="1100" u="none" cap="none" strike="noStrike">
                <a:solidFill>
                  <a:schemeClr val="dk1"/>
                </a:solidFill>
                <a:latin typeface="Arial"/>
                <a:ea typeface="Arial"/>
                <a:cs typeface="Arial"/>
                <a:sym typeface="Arial"/>
              </a:rPr>
              <a:t> tidak berpengaruh kepada harga sebuah mobil (</a:t>
            </a:r>
            <a:r>
              <a:rPr b="1" i="0" lang="en-US" sz="1100" u="none" cap="none" strike="noStrike">
                <a:solidFill>
                  <a:schemeClr val="dk1"/>
                </a:solidFill>
                <a:latin typeface="Arial"/>
                <a:ea typeface="Arial"/>
                <a:cs typeface="Arial"/>
                <a:sym typeface="Arial"/>
              </a:rPr>
              <a:t>sellingprice</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Distribusi transmisi automatic tampaknya cenderung memiliki selling price yang lebih tinggi ketimbang transmisi manual (hal ini menunjukkan bahwa </a:t>
            </a:r>
            <a:r>
              <a:rPr b="1" i="0" lang="en-US" sz="1100" u="none" cap="none" strike="noStrike">
                <a:solidFill>
                  <a:schemeClr val="dk1"/>
                </a:solidFill>
                <a:latin typeface="Arial"/>
                <a:ea typeface="Arial"/>
                <a:cs typeface="Arial"/>
                <a:sym typeface="Arial"/>
              </a:rPr>
              <a:t>transmission</a:t>
            </a:r>
            <a:r>
              <a:rPr b="0" i="0" lang="en-US" sz="1100" u="none" cap="none" strike="noStrike">
                <a:solidFill>
                  <a:schemeClr val="dk1"/>
                </a:solidFill>
                <a:latin typeface="Arial"/>
                <a:ea typeface="Arial"/>
                <a:cs typeface="Arial"/>
                <a:sym typeface="Arial"/>
              </a:rPr>
              <a:t> menjadi fitur yang promising untuk digunakan dalam pemodelan),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Sepertinya feature </a:t>
            </a:r>
            <a:r>
              <a:rPr b="1" i="0" lang="en-US" sz="1100" u="none" cap="none" strike="noStrike">
                <a:solidFill>
                  <a:schemeClr val="dk1"/>
                </a:solidFill>
                <a:latin typeface="Arial"/>
                <a:ea typeface="Arial"/>
                <a:cs typeface="Arial"/>
                <a:sym typeface="Arial"/>
              </a:rPr>
              <a:t>make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body</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interior</a:t>
            </a:r>
            <a:r>
              <a:rPr b="0" i="0" lang="en-US" sz="1100" u="none" cap="none" strike="noStrike">
                <a:solidFill>
                  <a:schemeClr val="dk1"/>
                </a:solidFill>
                <a:latin typeface="Arial"/>
                <a:ea typeface="Arial"/>
                <a:cs typeface="Arial"/>
                <a:sym typeface="Arial"/>
              </a:rPr>
              <a:t> memiliki perbedaan jumlah yang signifikan antar kategorinya (perlu ditangani lebih lanjut dengan feature encoding),</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Sepertinya feature </a:t>
            </a:r>
            <a:r>
              <a:rPr b="1" i="0" lang="en-US" sz="1100" u="none" cap="none" strike="noStrike">
                <a:solidFill>
                  <a:schemeClr val="dk1"/>
                </a:solidFill>
                <a:latin typeface="Arial"/>
                <a:ea typeface="Arial"/>
                <a:cs typeface="Arial"/>
                <a:sym typeface="Arial"/>
              </a:rPr>
              <a:t>state</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color</a:t>
            </a:r>
            <a:r>
              <a:rPr b="0" i="0" lang="en-US" sz="1100" u="none" cap="none" strike="noStrike">
                <a:solidFill>
                  <a:schemeClr val="dk1"/>
                </a:solidFill>
                <a:latin typeface="Arial"/>
                <a:ea typeface="Arial"/>
                <a:cs typeface="Arial"/>
                <a:sym typeface="Arial"/>
              </a:rPr>
              <a:t> memiliki distribusi yang terlihat signifikan antara top 5 kategori dengan yang lainnya, namun antar kategori top 5-nya tidak memiliki perbedaan distribusi yang signifikan.</a:t>
            </a:r>
            <a:endParaRPr b="0" i="0" sz="1100" u="none" cap="none" strike="noStrike">
              <a:solidFill>
                <a:schemeClr val="dk1"/>
              </a:solidFill>
              <a:latin typeface="Arial"/>
              <a:ea typeface="Arial"/>
              <a:cs typeface="Arial"/>
              <a:sym typeface="Arial"/>
            </a:endParaRPr>
          </a:p>
        </p:txBody>
      </p:sp>
      <p:sp>
        <p:nvSpPr>
          <p:cNvPr id="194" name="Google Shape;194;g12ae4a137b7_0_65"/>
          <p:cNvSpPr txBox="1"/>
          <p:nvPr/>
        </p:nvSpPr>
        <p:spPr>
          <a:xfrm>
            <a:off x="1041726" y="101725"/>
            <a:ext cx="9061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Multivariate Analysis (Categorical)</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2885b4b630_1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EDA Conclusion</a:t>
            </a:r>
            <a:endParaRPr b="1" i="0" sz="3200" u="none" cap="none" strike="noStrike">
              <a:solidFill>
                <a:srgbClr val="0198A3"/>
              </a:solidFill>
              <a:latin typeface="Montserrat"/>
              <a:ea typeface="Montserrat"/>
              <a:cs typeface="Montserrat"/>
              <a:sym typeface="Montserrat"/>
            </a:endParaRPr>
          </a:p>
        </p:txBody>
      </p:sp>
      <p:sp>
        <p:nvSpPr>
          <p:cNvPr id="201" name="Google Shape;201;g12885b4b630_1_0"/>
          <p:cNvSpPr txBox="1"/>
          <p:nvPr>
            <p:ph idx="1" type="body"/>
          </p:nvPr>
        </p:nvSpPr>
        <p:spPr>
          <a:xfrm>
            <a:off x="696525" y="1780950"/>
            <a:ext cx="10316400" cy="30414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Clr>
                <a:schemeClr val="dk1"/>
              </a:buClr>
              <a:buSzPts val="1100"/>
              <a:buFont typeface="Arial"/>
              <a:buNone/>
            </a:pPr>
            <a:r>
              <a:rPr lang="en-US" sz="1600">
                <a:latin typeface="Arial"/>
                <a:ea typeface="Arial"/>
                <a:cs typeface="Arial"/>
                <a:sym typeface="Arial"/>
              </a:rPr>
              <a:t>Beberapa hal yang ditemukan dari </a:t>
            </a:r>
            <a:r>
              <a:rPr b="1" lang="en-US" sz="1600">
                <a:latin typeface="Arial"/>
                <a:ea typeface="Arial"/>
                <a:cs typeface="Arial"/>
                <a:sym typeface="Arial"/>
              </a:rPr>
              <a:t>EDA</a:t>
            </a:r>
            <a:r>
              <a:rPr lang="en-US" sz="1600">
                <a:latin typeface="Arial"/>
                <a:ea typeface="Arial"/>
                <a:cs typeface="Arial"/>
                <a:sym typeface="Arial"/>
              </a:rPr>
              <a:t> dataset di atas sebagai berikut: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Data terlihat valid dan tidak ada kecacatan yang signifikan,</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Beberapa kolom perlu ditinjau ulang di </a:t>
            </a:r>
            <a:r>
              <a:rPr i="1" lang="en-US" sz="1600">
                <a:latin typeface="Arial"/>
                <a:ea typeface="Arial"/>
                <a:cs typeface="Arial"/>
                <a:sym typeface="Arial"/>
              </a:rPr>
              <a:t>pre-processing</a:t>
            </a:r>
            <a:r>
              <a:rPr lang="en-US" sz="1600">
                <a:latin typeface="Arial"/>
                <a:ea typeface="Arial"/>
                <a:cs typeface="Arial"/>
                <a:sym typeface="Arial"/>
              </a:rPr>
              <a:t> (huruf besar/kecil, </a:t>
            </a:r>
            <a:r>
              <a:rPr i="1" lang="en-US" sz="1600">
                <a:latin typeface="Arial"/>
                <a:ea typeface="Arial"/>
                <a:cs typeface="Arial"/>
                <a:sym typeface="Arial"/>
              </a:rPr>
              <a:t>missing values</a:t>
            </a:r>
            <a:r>
              <a:rPr lang="en-US" sz="1600">
                <a:latin typeface="Arial"/>
                <a:ea typeface="Arial"/>
                <a:cs typeface="Arial"/>
                <a:sym typeface="Arial"/>
              </a:rPr>
              <a:t>, dan duplikat),</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Ada beberapa distribusi yang </a:t>
            </a:r>
            <a:r>
              <a:rPr i="1" lang="en-US" sz="1600">
                <a:latin typeface="Arial"/>
                <a:ea typeface="Arial"/>
                <a:cs typeface="Arial"/>
                <a:sym typeface="Arial"/>
              </a:rPr>
              <a:t>skewed</a:t>
            </a:r>
            <a:r>
              <a:rPr lang="en-US" sz="1600">
                <a:latin typeface="Arial"/>
                <a:ea typeface="Arial"/>
                <a:cs typeface="Arial"/>
                <a:sym typeface="Arial"/>
              </a:rPr>
              <a:t> atau bahkan ada distribusi dengan arah yang tidak jelas (</a:t>
            </a:r>
            <a:r>
              <a:rPr b="1" lang="en-US" sz="1600">
                <a:latin typeface="Arial"/>
                <a:ea typeface="Arial"/>
                <a:cs typeface="Arial"/>
                <a:sym typeface="Arial"/>
              </a:rPr>
              <a:t>condition</a:t>
            </a:r>
            <a:r>
              <a:rPr lang="en-US" sz="1600">
                <a:latin typeface="Arial"/>
                <a:ea typeface="Arial"/>
                <a:cs typeface="Arial"/>
                <a:sym typeface="Arial"/>
              </a:rPr>
              <a:t>) dan memiliki outlier,</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Beberapa fitur memiliki korelasi yang jelas, sehingga akan dipakai dalam pemodelan,</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Kolom yang memiliki jumlah </a:t>
            </a:r>
            <a:r>
              <a:rPr b="1" lang="en-US" sz="1600">
                <a:latin typeface="Arial"/>
                <a:ea typeface="Arial"/>
                <a:cs typeface="Arial"/>
                <a:sym typeface="Arial"/>
              </a:rPr>
              <a:t>unique values</a:t>
            </a:r>
            <a:r>
              <a:rPr lang="en-US" sz="1600">
                <a:latin typeface="Arial"/>
                <a:ea typeface="Arial"/>
                <a:cs typeface="Arial"/>
                <a:sym typeface="Arial"/>
              </a:rPr>
              <a:t> banyak perlu dihandle lebih lanjut pada </a:t>
            </a:r>
            <a:r>
              <a:rPr i="1" lang="en-US" sz="1600">
                <a:latin typeface="Arial"/>
                <a:ea typeface="Arial"/>
                <a:cs typeface="Arial"/>
                <a:sym typeface="Arial"/>
              </a:rPr>
              <a:t>feature encoding,</a:t>
            </a:r>
            <a:endParaRPr i="1"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Ada feature </a:t>
            </a:r>
            <a:r>
              <a:rPr b="1" lang="en-US" sz="1600">
                <a:latin typeface="Arial"/>
                <a:ea typeface="Arial"/>
                <a:cs typeface="Arial"/>
                <a:sym typeface="Arial"/>
              </a:rPr>
              <a:t>year</a:t>
            </a:r>
            <a:r>
              <a:rPr lang="en-US" sz="1600">
                <a:latin typeface="Arial"/>
                <a:ea typeface="Arial"/>
                <a:cs typeface="Arial"/>
                <a:sym typeface="Arial"/>
              </a:rPr>
              <a:t>, </a:t>
            </a:r>
            <a:r>
              <a:rPr b="1" lang="en-US" sz="1600">
                <a:latin typeface="Arial"/>
                <a:ea typeface="Arial"/>
                <a:cs typeface="Arial"/>
                <a:sym typeface="Arial"/>
              </a:rPr>
              <a:t>condition</a:t>
            </a:r>
            <a:r>
              <a:rPr lang="en-US" sz="1600">
                <a:latin typeface="Arial"/>
                <a:ea typeface="Arial"/>
                <a:cs typeface="Arial"/>
                <a:sym typeface="Arial"/>
              </a:rPr>
              <a:t>, </a:t>
            </a:r>
            <a:r>
              <a:rPr b="1" lang="en-US" sz="1600">
                <a:latin typeface="Arial"/>
                <a:ea typeface="Arial"/>
                <a:cs typeface="Arial"/>
                <a:sym typeface="Arial"/>
              </a:rPr>
              <a:t>odometer</a:t>
            </a:r>
            <a:r>
              <a:rPr lang="en-US" sz="1600">
                <a:latin typeface="Arial"/>
                <a:ea typeface="Arial"/>
                <a:cs typeface="Arial"/>
                <a:sym typeface="Arial"/>
              </a:rPr>
              <a:t> memiliki korelasi yang tinggi satu sama lain sehingga kemungkinan feature tersebut redundan dan perlu ada feature yang didrop,</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Dari fitur kategorikal, kolom </a:t>
            </a:r>
            <a:r>
              <a:rPr b="1" lang="en-US" sz="1600">
                <a:latin typeface="Arial"/>
                <a:ea typeface="Arial"/>
                <a:cs typeface="Arial"/>
                <a:sym typeface="Arial"/>
              </a:rPr>
              <a:t>transmission</a:t>
            </a:r>
            <a:r>
              <a:rPr lang="en-US" sz="1600">
                <a:latin typeface="Arial"/>
                <a:ea typeface="Arial"/>
                <a:cs typeface="Arial"/>
                <a:sym typeface="Arial"/>
              </a:rPr>
              <a:t> sepertinya berguna untuk menjadi prediktor model.</a:t>
            </a:r>
            <a:endParaRPr sz="16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1beb0ec581_0_3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Business Insight</a:t>
            </a:r>
            <a:endParaRPr b="1" i="0" sz="3200" u="none" cap="none" strike="noStrike">
              <a:solidFill>
                <a:srgbClr val="0198A3"/>
              </a:solidFill>
              <a:latin typeface="Montserrat"/>
              <a:ea typeface="Montserrat"/>
              <a:cs typeface="Montserrat"/>
              <a:sym typeface="Montserrat"/>
            </a:endParaRPr>
          </a:p>
        </p:txBody>
      </p:sp>
      <p:pic>
        <p:nvPicPr>
          <p:cNvPr id="208" name="Google Shape;208;g11beb0ec581_0_36"/>
          <p:cNvPicPr preferRelativeResize="0"/>
          <p:nvPr/>
        </p:nvPicPr>
        <p:blipFill rotWithShape="1">
          <a:blip r:embed="rId3">
            <a:alphaModFix/>
          </a:blip>
          <a:srcRect b="0" l="0" r="0" t="0"/>
          <a:stretch/>
        </p:blipFill>
        <p:spPr>
          <a:xfrm>
            <a:off x="991575" y="1788125"/>
            <a:ext cx="7756835" cy="3281738"/>
          </a:xfrm>
          <a:prstGeom prst="rect">
            <a:avLst/>
          </a:prstGeom>
          <a:noFill/>
          <a:ln>
            <a:noFill/>
          </a:ln>
        </p:spPr>
      </p:pic>
      <p:sp>
        <p:nvSpPr>
          <p:cNvPr id="209" name="Google Shape;209;g11beb0ec581_0_36"/>
          <p:cNvSpPr txBox="1"/>
          <p:nvPr/>
        </p:nvSpPr>
        <p:spPr>
          <a:xfrm>
            <a:off x="8889075" y="2026325"/>
            <a:ext cx="2770800" cy="1693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Dari </a:t>
            </a:r>
            <a:r>
              <a:rPr b="1" i="0" lang="en-US" sz="1400" u="none" cap="none" strike="noStrike">
                <a:solidFill>
                  <a:srgbClr val="000000"/>
                </a:solidFill>
                <a:latin typeface="Arial"/>
                <a:ea typeface="Arial"/>
                <a:cs typeface="Arial"/>
                <a:sym typeface="Arial"/>
              </a:rPr>
              <a:t>count plot</a:t>
            </a:r>
            <a:r>
              <a:rPr b="0" i="0" lang="en-US" sz="1400" u="none" cap="none" strike="noStrike">
                <a:solidFill>
                  <a:srgbClr val="000000"/>
                </a:solidFill>
                <a:latin typeface="Arial"/>
                <a:ea typeface="Arial"/>
                <a:cs typeface="Arial"/>
                <a:sym typeface="Arial"/>
              </a:rPr>
              <a:t> berikut bisa didapatkan insight bahwa harga mobil dengan kategori </a:t>
            </a:r>
            <a:r>
              <a:rPr b="1" i="0" lang="en-US" sz="1400" u="none" cap="none" strike="noStrike">
                <a:solidFill>
                  <a:srgbClr val="000000"/>
                </a:solidFill>
                <a:latin typeface="Arial"/>
                <a:ea typeface="Arial"/>
                <a:cs typeface="Arial"/>
                <a:sym typeface="Arial"/>
              </a:rPr>
              <a:t>medium</a:t>
            </a:r>
            <a:r>
              <a:rPr b="0" i="0" lang="en-US" sz="1400" u="none" cap="none" strike="noStrike">
                <a:solidFill>
                  <a:srgbClr val="000000"/>
                </a:solidFill>
                <a:latin typeface="Arial"/>
                <a:ea typeface="Arial"/>
                <a:cs typeface="Arial"/>
                <a:sym typeface="Arial"/>
              </a:rPr>
              <a:t> memiliki jumlah terbanyak, sedangkan kategori </a:t>
            </a:r>
            <a:r>
              <a:rPr b="1" i="0" lang="en-US" sz="1400" u="none" cap="none" strike="noStrike">
                <a:solidFill>
                  <a:srgbClr val="000000"/>
                </a:solidFill>
                <a:latin typeface="Arial"/>
                <a:ea typeface="Arial"/>
                <a:cs typeface="Arial"/>
                <a:sym typeface="Arial"/>
              </a:rPr>
              <a:t>high</a:t>
            </a:r>
            <a:r>
              <a:rPr b="0" i="0" lang="en-US" sz="1400" u="none" cap="none" strike="noStrike">
                <a:solidFill>
                  <a:srgbClr val="000000"/>
                </a:solidFill>
                <a:latin typeface="Arial"/>
                <a:ea typeface="Arial"/>
                <a:cs typeface="Arial"/>
                <a:sym typeface="Arial"/>
              </a:rPr>
              <a:t> memiliki kategori yang paling sedikit.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2885b4b630_1_17"/>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Business Insight</a:t>
            </a:r>
            <a:endParaRPr b="1" i="0" sz="3200" u="none" cap="none" strike="noStrike">
              <a:solidFill>
                <a:srgbClr val="0198A3"/>
              </a:solidFill>
              <a:latin typeface="Montserrat"/>
              <a:ea typeface="Montserrat"/>
              <a:cs typeface="Montserrat"/>
              <a:sym typeface="Montserrat"/>
            </a:endParaRPr>
          </a:p>
        </p:txBody>
      </p:sp>
      <p:pic>
        <p:nvPicPr>
          <p:cNvPr id="216" name="Google Shape;216;g12885b4b630_1_17"/>
          <p:cNvPicPr preferRelativeResize="0"/>
          <p:nvPr/>
        </p:nvPicPr>
        <p:blipFill rotWithShape="1">
          <a:blip r:embed="rId3">
            <a:alphaModFix/>
          </a:blip>
          <a:srcRect b="0" l="0" r="0" t="0"/>
          <a:stretch/>
        </p:blipFill>
        <p:spPr>
          <a:xfrm>
            <a:off x="1421175" y="891250"/>
            <a:ext cx="9349640" cy="4171951"/>
          </a:xfrm>
          <a:prstGeom prst="rect">
            <a:avLst/>
          </a:prstGeom>
          <a:noFill/>
          <a:ln>
            <a:noFill/>
          </a:ln>
        </p:spPr>
      </p:pic>
      <p:sp>
        <p:nvSpPr>
          <p:cNvPr id="217" name="Google Shape;217;g12885b4b630_1_17"/>
          <p:cNvSpPr txBox="1"/>
          <p:nvPr/>
        </p:nvSpPr>
        <p:spPr>
          <a:xfrm>
            <a:off x="1421175" y="5478875"/>
            <a:ext cx="934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Dari transmission bisa dilihat bahwa mobil dari dataset tersebut adalah automatic.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2f2f0782e6_2_176"/>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5500"/>
              <a:buNone/>
            </a:pPr>
            <a:r>
              <a:rPr lang="en-US" sz="9000"/>
              <a:t>Stage 2</a:t>
            </a:r>
            <a:endParaRPr sz="9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2c483a3952_0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Data Cleansing</a:t>
            </a:r>
            <a:endParaRPr b="1" i="0" sz="3200" u="none" cap="none" strike="noStrike">
              <a:solidFill>
                <a:srgbClr val="0198A3"/>
              </a:solidFill>
              <a:latin typeface="Montserrat"/>
              <a:ea typeface="Montserrat"/>
              <a:cs typeface="Montserrat"/>
              <a:sym typeface="Montserrat"/>
            </a:endParaRPr>
          </a:p>
        </p:txBody>
      </p:sp>
      <p:sp>
        <p:nvSpPr>
          <p:cNvPr id="230" name="Google Shape;230;g12c483a3952_0_0"/>
          <p:cNvSpPr txBox="1"/>
          <p:nvPr/>
        </p:nvSpPr>
        <p:spPr>
          <a:xfrm>
            <a:off x="4197950" y="979025"/>
            <a:ext cx="65277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Beberapa kolom yang akan di-</a:t>
            </a:r>
            <a:r>
              <a:rPr b="0" i="1" lang="en-US" sz="1200" u="none" cap="none" strike="noStrike">
                <a:solidFill>
                  <a:schemeClr val="dk1"/>
                </a:solidFill>
                <a:latin typeface="Arial"/>
                <a:ea typeface="Arial"/>
                <a:cs typeface="Arial"/>
                <a:sym typeface="Arial"/>
              </a:rPr>
              <a:t>drop</a:t>
            </a:r>
            <a:r>
              <a:rPr b="0" i="0" lang="en-US" sz="1200" u="none" cap="none" strike="noStrike">
                <a:solidFill>
                  <a:schemeClr val="dk1"/>
                </a:solidFill>
                <a:latin typeface="Arial"/>
                <a:ea typeface="Arial"/>
                <a:cs typeface="Arial"/>
                <a:sym typeface="Arial"/>
              </a:rPr>
              <a:t> antara lain:</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mmr</a:t>
            </a:r>
            <a:r>
              <a:rPr b="0" i="0" lang="en-US" sz="1200" u="none" cap="none" strike="noStrike">
                <a:solidFill>
                  <a:schemeClr val="dk1"/>
                </a:solidFill>
                <a:latin typeface="Arial"/>
                <a:ea typeface="Arial"/>
                <a:cs typeface="Arial"/>
                <a:sym typeface="Arial"/>
              </a:rPr>
              <a:t>, karena nilai mmr memiliki korelasi yang kuat terhadap </a:t>
            </a:r>
            <a:r>
              <a:rPr b="1" i="0" lang="en-US" sz="1200" u="none" cap="none" strike="noStrike">
                <a:solidFill>
                  <a:schemeClr val="dk1"/>
                </a:solidFill>
                <a:latin typeface="Arial"/>
                <a:ea typeface="Arial"/>
                <a:cs typeface="Arial"/>
                <a:sym typeface="Arial"/>
              </a:rPr>
              <a:t>sellingprice</a:t>
            </a:r>
            <a:r>
              <a:rPr b="0" i="0" lang="en-US"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state</a:t>
            </a:r>
            <a:r>
              <a:rPr b="0" i="0" lang="en-US" sz="1200" u="none" cap="none" strike="noStrike">
                <a:solidFill>
                  <a:schemeClr val="dk1"/>
                </a:solidFill>
                <a:latin typeface="Arial"/>
                <a:ea typeface="Arial"/>
                <a:cs typeface="Arial"/>
                <a:sym typeface="Arial"/>
              </a:rPr>
              <a:t>, memiliki persebaran rasio segmentasi harga (low/med/high) yang sama antar statenya,</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vin</a:t>
            </a:r>
            <a:r>
              <a:rPr b="0" i="0" lang="en-US" sz="1200" u="none" cap="none" strike="noStrike">
                <a:solidFill>
                  <a:schemeClr val="dk1"/>
                </a:solidFill>
                <a:latin typeface="Arial"/>
                <a:ea typeface="Arial"/>
                <a:cs typeface="Arial"/>
                <a:sym typeface="Arial"/>
              </a:rPr>
              <a:t>, secara bisnis vin atau nomor identitas kendaraan tidak memiliki pengaruh terhadap </a:t>
            </a:r>
            <a:r>
              <a:rPr b="1" i="0" lang="en-US" sz="1200" u="none" cap="none" strike="noStrike">
                <a:solidFill>
                  <a:schemeClr val="dk1"/>
                </a:solidFill>
                <a:latin typeface="Arial"/>
                <a:ea typeface="Arial"/>
                <a:cs typeface="Arial"/>
                <a:sym typeface="Arial"/>
              </a:rPr>
              <a:t>sellingprice</a:t>
            </a:r>
            <a:r>
              <a:rPr b="0" i="0" lang="en-US"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interior</a:t>
            </a:r>
            <a:r>
              <a:rPr b="0" i="0" lang="en-US" sz="1200" u="none" cap="none" strike="noStrike">
                <a:solidFill>
                  <a:schemeClr val="dk1"/>
                </a:solidFill>
                <a:latin typeface="Arial"/>
                <a:ea typeface="Arial"/>
                <a:cs typeface="Arial"/>
                <a:sym typeface="Arial"/>
              </a:rPr>
              <a:t>, karena warna interior bukan menjadi hal utama dalam pembelian suatu mobil melainkan color exteriornya,</a:t>
            </a:r>
            <a:endParaRPr b="0" i="0" sz="1200" u="none" cap="none" strike="noStrike">
              <a:solidFill>
                <a:schemeClr val="dk1"/>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1200"/>
              <a:buFont typeface="Arial"/>
              <a:buChar char="●"/>
            </a:pPr>
            <a:r>
              <a:rPr b="1" i="0" lang="en-US" sz="1200" u="none" cap="none" strike="noStrike">
                <a:solidFill>
                  <a:schemeClr val="dk1"/>
                </a:solidFill>
                <a:latin typeface="Arial"/>
                <a:ea typeface="Arial"/>
                <a:cs typeface="Arial"/>
                <a:sym typeface="Arial"/>
              </a:rPr>
              <a:t>seller, </a:t>
            </a:r>
            <a:r>
              <a:rPr b="0" i="0" lang="en-US" sz="1200" u="none" cap="none" strike="noStrike">
                <a:solidFill>
                  <a:schemeClr val="dk1"/>
                </a:solidFill>
                <a:latin typeface="Arial"/>
                <a:ea typeface="Arial"/>
                <a:cs typeface="Arial"/>
                <a:sym typeface="Arial"/>
              </a:rPr>
              <a:t>karena </a:t>
            </a:r>
            <a:r>
              <a:rPr b="0" i="0" lang="en-US" sz="1200" u="none" cap="none" strike="noStrike">
                <a:solidFill>
                  <a:schemeClr val="dk1"/>
                </a:solidFill>
                <a:highlight>
                  <a:schemeClr val="lt1"/>
                </a:highlight>
                <a:latin typeface="Arial"/>
                <a:ea typeface="Arial"/>
                <a:cs typeface="Arial"/>
                <a:sym typeface="Arial"/>
              </a:rPr>
              <a:t>perusahaan Car-a-thon tidak melihat seller, kami tetap akan melakukan filtering pada kendaraan berdasarkan kondisi, odometer, dll (fair value). Sehingga, siapapun sellernya bisa melakukan penjualan (tidak ada perbedaan). Kolom `seller` memiliki jumlah unique values yang sangat banyak (kardinalitas tinggi), sehingga akan menyulitkan ketika melakukan feature encoding.</a:t>
            </a:r>
            <a:endParaRPr b="0" i="0" sz="1200" u="none" cap="none" strike="noStrike">
              <a:solidFill>
                <a:schemeClr val="dk1"/>
              </a:solidFill>
              <a:latin typeface="Arial"/>
              <a:ea typeface="Arial"/>
              <a:cs typeface="Arial"/>
              <a:sym typeface="Arial"/>
            </a:endParaRPr>
          </a:p>
        </p:txBody>
      </p:sp>
      <p:pic>
        <p:nvPicPr>
          <p:cNvPr id="231" name="Google Shape;231;g12c483a3952_0_0"/>
          <p:cNvPicPr preferRelativeResize="0"/>
          <p:nvPr/>
        </p:nvPicPr>
        <p:blipFill rotWithShape="1">
          <a:blip r:embed="rId3">
            <a:alphaModFix/>
          </a:blip>
          <a:srcRect b="0" l="0" r="0" t="0"/>
          <a:stretch/>
        </p:blipFill>
        <p:spPr>
          <a:xfrm>
            <a:off x="4514789" y="4026012"/>
            <a:ext cx="2894880" cy="233237"/>
          </a:xfrm>
          <a:prstGeom prst="rect">
            <a:avLst/>
          </a:prstGeom>
          <a:noFill/>
          <a:ln>
            <a:noFill/>
          </a:ln>
        </p:spPr>
      </p:pic>
      <p:pic>
        <p:nvPicPr>
          <p:cNvPr id="232" name="Google Shape;232;g12c483a3952_0_0"/>
          <p:cNvPicPr preferRelativeResize="0"/>
          <p:nvPr/>
        </p:nvPicPr>
        <p:blipFill rotWithShape="1">
          <a:blip r:embed="rId4">
            <a:alphaModFix/>
          </a:blip>
          <a:srcRect b="0" l="0" r="0" t="0"/>
          <a:stretch/>
        </p:blipFill>
        <p:spPr>
          <a:xfrm>
            <a:off x="4514789" y="4375813"/>
            <a:ext cx="3011498" cy="240097"/>
          </a:xfrm>
          <a:prstGeom prst="rect">
            <a:avLst/>
          </a:prstGeom>
          <a:noFill/>
          <a:ln>
            <a:noFill/>
          </a:ln>
        </p:spPr>
      </p:pic>
      <p:pic>
        <p:nvPicPr>
          <p:cNvPr id="233" name="Google Shape;233;g12c483a3952_0_0"/>
          <p:cNvPicPr preferRelativeResize="0"/>
          <p:nvPr/>
        </p:nvPicPr>
        <p:blipFill rotWithShape="1">
          <a:blip r:embed="rId5">
            <a:alphaModFix/>
          </a:blip>
          <a:srcRect b="0" l="0" r="0" t="0"/>
          <a:stretch/>
        </p:blipFill>
        <p:spPr>
          <a:xfrm>
            <a:off x="4514789" y="4732474"/>
            <a:ext cx="2894880" cy="226377"/>
          </a:xfrm>
          <a:prstGeom prst="rect">
            <a:avLst/>
          </a:prstGeom>
          <a:noFill/>
          <a:ln>
            <a:noFill/>
          </a:ln>
        </p:spPr>
      </p:pic>
      <p:pic>
        <p:nvPicPr>
          <p:cNvPr id="234" name="Google Shape;234;g12c483a3952_0_0"/>
          <p:cNvPicPr preferRelativeResize="0"/>
          <p:nvPr/>
        </p:nvPicPr>
        <p:blipFill rotWithShape="1">
          <a:blip r:embed="rId6">
            <a:alphaModFix/>
          </a:blip>
          <a:srcRect b="0" l="0" r="0" t="0"/>
          <a:stretch/>
        </p:blipFill>
        <p:spPr>
          <a:xfrm>
            <a:off x="4514789" y="5075422"/>
            <a:ext cx="3162416" cy="246957"/>
          </a:xfrm>
          <a:prstGeom prst="rect">
            <a:avLst/>
          </a:prstGeom>
          <a:noFill/>
          <a:ln>
            <a:noFill/>
          </a:ln>
        </p:spPr>
      </p:pic>
      <p:pic>
        <p:nvPicPr>
          <p:cNvPr id="235" name="Google Shape;235;g12c483a3952_0_0"/>
          <p:cNvPicPr preferRelativeResize="0"/>
          <p:nvPr/>
        </p:nvPicPr>
        <p:blipFill rotWithShape="1">
          <a:blip r:embed="rId7">
            <a:alphaModFix/>
          </a:blip>
          <a:srcRect b="0" l="0" r="0" t="0"/>
          <a:stretch/>
        </p:blipFill>
        <p:spPr>
          <a:xfrm>
            <a:off x="4514789" y="5438943"/>
            <a:ext cx="3045798" cy="226377"/>
          </a:xfrm>
          <a:prstGeom prst="rect">
            <a:avLst/>
          </a:prstGeom>
          <a:noFill/>
          <a:ln>
            <a:noFill/>
          </a:ln>
        </p:spPr>
      </p:pic>
      <p:pic>
        <p:nvPicPr>
          <p:cNvPr id="236" name="Google Shape;236;g12c483a3952_0_0"/>
          <p:cNvPicPr preferRelativeResize="0"/>
          <p:nvPr/>
        </p:nvPicPr>
        <p:blipFill rotWithShape="1">
          <a:blip r:embed="rId8">
            <a:alphaModFix/>
          </a:blip>
          <a:srcRect b="0" l="0" r="0" t="0"/>
          <a:stretch/>
        </p:blipFill>
        <p:spPr>
          <a:xfrm>
            <a:off x="1466350" y="979025"/>
            <a:ext cx="2420974" cy="2671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2c483a3952_0_19"/>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Missing Values</a:t>
            </a:r>
            <a:endParaRPr b="1" i="0" sz="3200" u="none" cap="none" strike="noStrike">
              <a:solidFill>
                <a:srgbClr val="0198A3"/>
              </a:solidFill>
              <a:latin typeface="Montserrat"/>
              <a:ea typeface="Montserrat"/>
              <a:cs typeface="Montserrat"/>
              <a:sym typeface="Montserrat"/>
            </a:endParaRPr>
          </a:p>
        </p:txBody>
      </p:sp>
      <p:sp>
        <p:nvSpPr>
          <p:cNvPr id="243" name="Google Shape;243;g12c483a3952_0_19"/>
          <p:cNvSpPr txBox="1"/>
          <p:nvPr/>
        </p:nvSpPr>
        <p:spPr>
          <a:xfrm>
            <a:off x="1258600" y="1389950"/>
            <a:ext cx="3910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Jumlah Missing Values Tiap Kolom</a:t>
            </a:r>
            <a:endParaRPr b="0" i="0" sz="1200" u="none" cap="none" strike="noStrike">
              <a:solidFill>
                <a:schemeClr val="lt1"/>
              </a:solidFill>
              <a:latin typeface="Arial"/>
              <a:ea typeface="Arial"/>
              <a:cs typeface="Arial"/>
              <a:sym typeface="Arial"/>
            </a:endParaRPr>
          </a:p>
        </p:txBody>
      </p:sp>
      <p:sp>
        <p:nvSpPr>
          <p:cNvPr id="244" name="Google Shape;244;g12c483a3952_0_19"/>
          <p:cNvSpPr txBox="1"/>
          <p:nvPr/>
        </p:nvSpPr>
        <p:spPr>
          <a:xfrm>
            <a:off x="5932575" y="1389950"/>
            <a:ext cx="551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Persentase Jumlah Missing Values Tiap Kolom</a:t>
            </a:r>
            <a:endParaRPr b="0" i="0" sz="1200" u="none" cap="none" strike="noStrike">
              <a:solidFill>
                <a:schemeClr val="lt1"/>
              </a:solidFill>
              <a:latin typeface="Arial"/>
              <a:ea typeface="Arial"/>
              <a:cs typeface="Arial"/>
              <a:sym typeface="Arial"/>
            </a:endParaRPr>
          </a:p>
        </p:txBody>
      </p:sp>
      <p:sp>
        <p:nvSpPr>
          <p:cNvPr id="245" name="Google Shape;245;g12c483a3952_0_19"/>
          <p:cNvSpPr txBox="1"/>
          <p:nvPr/>
        </p:nvSpPr>
        <p:spPr>
          <a:xfrm>
            <a:off x="863900" y="4502225"/>
            <a:ext cx="10884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chemeClr val="dk1"/>
                </a:solidFill>
                <a:latin typeface="Arial"/>
                <a:ea typeface="Arial"/>
                <a:cs typeface="Arial"/>
                <a:sym typeface="Arial"/>
              </a:rPr>
              <a:t>Kolom-kolom yang memiliki missing value adalah </a:t>
            </a:r>
            <a:r>
              <a:rPr b="1" i="0" lang="en-US" sz="2000" u="none" cap="none" strike="noStrike">
                <a:solidFill>
                  <a:schemeClr val="dk1"/>
                </a:solidFill>
                <a:latin typeface="Arial"/>
                <a:ea typeface="Arial"/>
                <a:cs typeface="Arial"/>
                <a:sym typeface="Arial"/>
              </a:rPr>
              <a:t>transmission, body, model, trim, condition, make, color, dan odometer.</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chemeClr val="dk1"/>
                </a:solidFill>
                <a:latin typeface="Arial"/>
                <a:ea typeface="Arial"/>
                <a:cs typeface="Arial"/>
                <a:sym typeface="Arial"/>
              </a:rPr>
              <a:t>Kolom </a:t>
            </a:r>
            <a:r>
              <a:rPr b="1" i="0" lang="en-US" sz="2000" u="none" cap="none" strike="noStrike">
                <a:solidFill>
                  <a:schemeClr val="dk1"/>
                </a:solidFill>
                <a:latin typeface="Arial"/>
                <a:ea typeface="Arial"/>
                <a:cs typeface="Arial"/>
                <a:sym typeface="Arial"/>
              </a:rPr>
              <a:t>transmission </a:t>
            </a:r>
            <a:r>
              <a:rPr b="0" i="0" lang="en-US" sz="2000" u="none" cap="none" strike="noStrike">
                <a:solidFill>
                  <a:schemeClr val="dk1"/>
                </a:solidFill>
                <a:latin typeface="Arial"/>
                <a:ea typeface="Arial"/>
                <a:cs typeface="Arial"/>
                <a:sym typeface="Arial"/>
              </a:rPr>
              <a:t>memiliki missing values yang cukup besar (&gt;10%).</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2000" u="none" cap="none" strike="noStrike">
                <a:solidFill>
                  <a:schemeClr val="dk1"/>
                </a:solidFill>
                <a:latin typeface="Arial"/>
                <a:ea typeface="Arial"/>
                <a:cs typeface="Arial"/>
                <a:sym typeface="Arial"/>
              </a:rPr>
              <a:t>Kolom </a:t>
            </a:r>
            <a:r>
              <a:rPr b="1" i="0" lang="en-US" sz="2000" u="none" cap="none" strike="noStrike">
                <a:solidFill>
                  <a:schemeClr val="dk1"/>
                </a:solidFill>
                <a:latin typeface="Arial"/>
                <a:ea typeface="Arial"/>
                <a:cs typeface="Arial"/>
                <a:sym typeface="Arial"/>
              </a:rPr>
              <a:t>body, condition, model, trim, make, color, dan odometer </a:t>
            </a:r>
            <a:r>
              <a:rPr b="0" i="0" lang="en-US" sz="2000" u="none" cap="none" strike="noStrike">
                <a:solidFill>
                  <a:schemeClr val="dk1"/>
                </a:solidFill>
                <a:latin typeface="Arial"/>
                <a:ea typeface="Arial"/>
                <a:cs typeface="Arial"/>
                <a:sym typeface="Arial"/>
              </a:rPr>
              <a:t>memiliki missing values yang kecil (&lt;5% each columns)</a:t>
            </a:r>
            <a:endParaRPr b="0" i="0" sz="2000" u="none" cap="none" strike="noStrike">
              <a:solidFill>
                <a:schemeClr val="dk1"/>
              </a:solidFill>
              <a:latin typeface="Arial"/>
              <a:ea typeface="Arial"/>
              <a:cs typeface="Arial"/>
              <a:sym typeface="Arial"/>
            </a:endParaRPr>
          </a:p>
        </p:txBody>
      </p:sp>
      <p:pic>
        <p:nvPicPr>
          <p:cNvPr id="246" name="Google Shape;246;g12c483a3952_0_19"/>
          <p:cNvPicPr preferRelativeResize="0"/>
          <p:nvPr/>
        </p:nvPicPr>
        <p:blipFill rotWithShape="1">
          <a:blip r:embed="rId3">
            <a:alphaModFix/>
          </a:blip>
          <a:srcRect b="0" l="0" r="0" t="0"/>
          <a:stretch/>
        </p:blipFill>
        <p:spPr>
          <a:xfrm>
            <a:off x="5932575" y="1759250"/>
            <a:ext cx="5515104" cy="2438175"/>
          </a:xfrm>
          <a:prstGeom prst="rect">
            <a:avLst/>
          </a:prstGeom>
          <a:noFill/>
          <a:ln>
            <a:noFill/>
          </a:ln>
        </p:spPr>
      </p:pic>
      <p:pic>
        <p:nvPicPr>
          <p:cNvPr id="247" name="Google Shape;247;g12c483a3952_0_19"/>
          <p:cNvPicPr preferRelativeResize="0"/>
          <p:nvPr/>
        </p:nvPicPr>
        <p:blipFill rotWithShape="1">
          <a:blip r:embed="rId4">
            <a:alphaModFix/>
          </a:blip>
          <a:srcRect b="0" l="0" r="0" t="0"/>
          <a:stretch/>
        </p:blipFill>
        <p:spPr>
          <a:xfrm>
            <a:off x="1272400" y="1759250"/>
            <a:ext cx="3910351" cy="2618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12d5b15960b_0_1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Missing Values</a:t>
            </a:r>
            <a:endParaRPr b="1" i="0" sz="3200" u="none" cap="none" strike="noStrike">
              <a:solidFill>
                <a:srgbClr val="0198A3"/>
              </a:solidFill>
              <a:latin typeface="Montserrat"/>
              <a:ea typeface="Montserrat"/>
              <a:cs typeface="Montserrat"/>
              <a:sym typeface="Montserrat"/>
            </a:endParaRPr>
          </a:p>
        </p:txBody>
      </p:sp>
      <p:sp>
        <p:nvSpPr>
          <p:cNvPr id="254" name="Google Shape;254;g12d5b15960b_0_12"/>
          <p:cNvSpPr txBox="1"/>
          <p:nvPr/>
        </p:nvSpPr>
        <p:spPr>
          <a:xfrm>
            <a:off x="863900" y="884800"/>
            <a:ext cx="31647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Handling Missing Values</a:t>
            </a:r>
            <a:endParaRPr b="0" i="0" sz="1200" u="none" cap="none" strike="noStrike">
              <a:solidFill>
                <a:schemeClr val="lt1"/>
              </a:solidFill>
              <a:latin typeface="Arial"/>
              <a:ea typeface="Arial"/>
              <a:cs typeface="Arial"/>
              <a:sym typeface="Arial"/>
            </a:endParaRPr>
          </a:p>
        </p:txBody>
      </p:sp>
      <p:sp>
        <p:nvSpPr>
          <p:cNvPr id="255" name="Google Shape;255;g12d5b15960b_0_12"/>
          <p:cNvSpPr txBox="1"/>
          <p:nvPr/>
        </p:nvSpPr>
        <p:spPr>
          <a:xfrm>
            <a:off x="4867575" y="2903025"/>
            <a:ext cx="6405300" cy="3663300"/>
          </a:xfrm>
          <a:prstGeom prst="rect">
            <a:avLst/>
          </a:prstGeom>
          <a:noFill/>
          <a:ln>
            <a:noFill/>
          </a:ln>
        </p:spPr>
        <p:txBody>
          <a:bodyPr anchorCtr="0" anchor="t" bIns="91425" lIns="91425" spcFirstLastPara="1" rIns="91425" wrap="square" tIns="91425">
            <a:spAutoFit/>
          </a:bodyPr>
          <a:lstStyle/>
          <a:p>
            <a:pPr indent="0" lvl="0" marL="0" marR="0" rtl="0" algn="l">
              <a:lnSpc>
                <a:spcPct val="103125"/>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Transmission</a:t>
            </a:r>
            <a:endParaRPr b="1" i="0" sz="1800" u="none" cap="none" strike="noStrike">
              <a:solidFill>
                <a:schemeClr val="dk1"/>
              </a:solidFill>
              <a:latin typeface="Arial"/>
              <a:ea typeface="Arial"/>
              <a:cs typeface="Arial"/>
              <a:sym typeface="Arial"/>
            </a:endParaRPr>
          </a:p>
          <a:p>
            <a:pPr indent="0" lvl="0" marL="0" marR="0" rtl="0" algn="l">
              <a:lnSpc>
                <a:spcPct val="103125"/>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Karena persentase missing values pada transmission cukup besar </a:t>
            </a:r>
            <a:r>
              <a:rPr b="0" i="0" lang="en-US" sz="1400" u="none" cap="none" strike="noStrike">
                <a:solidFill>
                  <a:schemeClr val="dk1"/>
                </a:solidFill>
                <a:highlight>
                  <a:srgbClr val="FFFF00"/>
                </a:highlight>
                <a:latin typeface="Arial"/>
                <a:ea typeface="Arial"/>
                <a:cs typeface="Arial"/>
                <a:sym typeface="Arial"/>
              </a:rPr>
              <a:t>(&gt;10%)</a:t>
            </a:r>
            <a:r>
              <a:rPr b="0" i="0" lang="en-US" sz="1400" u="none" cap="none" strike="noStrike">
                <a:solidFill>
                  <a:schemeClr val="dk1"/>
                </a:solidFill>
                <a:latin typeface="Arial"/>
                <a:ea typeface="Arial"/>
                <a:cs typeface="Arial"/>
                <a:sym typeface="Arial"/>
              </a:rPr>
              <a:t>, maka akan dilakukan </a:t>
            </a:r>
            <a:r>
              <a:rPr b="0" i="0" lang="en-US" sz="1400" u="none" cap="none" strike="noStrike">
                <a:solidFill>
                  <a:schemeClr val="dk1"/>
                </a:solidFill>
                <a:highlight>
                  <a:srgbClr val="FFFF00"/>
                </a:highlight>
                <a:latin typeface="Arial"/>
                <a:ea typeface="Arial"/>
                <a:cs typeface="Arial"/>
                <a:sym typeface="Arial"/>
              </a:rPr>
              <a:t>impute data</a:t>
            </a:r>
            <a:r>
              <a:rPr b="0" i="0" lang="en-US" sz="1400" u="none" cap="none" strike="noStrike">
                <a:solidFill>
                  <a:schemeClr val="dk1"/>
                </a:solidFill>
                <a:latin typeface="Arial"/>
                <a:ea typeface="Arial"/>
                <a:cs typeface="Arial"/>
                <a:sym typeface="Arial"/>
              </a:rPr>
              <a:t> menggunakan </a:t>
            </a:r>
            <a:r>
              <a:rPr b="0" i="0" lang="en-US" sz="1400" u="none" cap="none" strike="noStrike">
                <a:solidFill>
                  <a:schemeClr val="dk1"/>
                </a:solidFill>
                <a:highlight>
                  <a:srgbClr val="FFFF00"/>
                </a:highlight>
                <a:latin typeface="Arial"/>
                <a:ea typeface="Arial"/>
                <a:cs typeface="Arial"/>
                <a:sym typeface="Arial"/>
              </a:rPr>
              <a:t>modus</a:t>
            </a:r>
            <a:r>
              <a:rPr b="0" i="0" lang="en-US" sz="1400" u="none" cap="none" strike="noStrike">
                <a:solidFill>
                  <a:schemeClr val="dk1"/>
                </a:solidFill>
                <a:latin typeface="Arial"/>
                <a:ea typeface="Arial"/>
                <a:cs typeface="Arial"/>
                <a:sym typeface="Arial"/>
              </a:rPr>
              <a:t> (automatic)</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3125"/>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Body, Condition, Model, Trim Make, Color, dan Odometer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Persentase missing values pada kolom tersebut cukup kecil </a:t>
            </a:r>
            <a:r>
              <a:rPr b="0" i="0" lang="en-US" sz="1400" u="none" cap="none" strike="noStrike">
                <a:solidFill>
                  <a:schemeClr val="dk1"/>
                </a:solidFill>
                <a:highlight>
                  <a:srgbClr val="FFFF00"/>
                </a:highlight>
                <a:latin typeface="Arial"/>
                <a:ea typeface="Arial"/>
                <a:cs typeface="Arial"/>
                <a:sym typeface="Arial"/>
              </a:rPr>
              <a:t>(&lt;20%) </a:t>
            </a:r>
            <a:r>
              <a:rPr b="0" i="0" lang="en-US" sz="1400" u="none" cap="none" strike="noStrike">
                <a:solidFill>
                  <a:schemeClr val="dk1"/>
                </a:solidFill>
                <a:latin typeface="Arial"/>
                <a:ea typeface="Arial"/>
                <a:cs typeface="Arial"/>
                <a:sym typeface="Arial"/>
              </a:rPr>
              <a:t>dari total keseluruhan data sehingga diputuskan untuk melakukan </a:t>
            </a:r>
            <a:r>
              <a:rPr b="0" i="0" lang="en-US" sz="1400" u="none" cap="none" strike="noStrike">
                <a:solidFill>
                  <a:schemeClr val="dk1"/>
                </a:solidFill>
                <a:highlight>
                  <a:srgbClr val="FFFF00"/>
                </a:highlight>
                <a:latin typeface="Arial"/>
                <a:ea typeface="Arial"/>
                <a:cs typeface="Arial"/>
                <a:sym typeface="Arial"/>
              </a:rPr>
              <a:t>drop</a:t>
            </a:r>
            <a:r>
              <a:rPr b="0" i="0" lang="en-US" sz="1400" u="none" cap="none" strike="noStrike">
                <a:solidFill>
                  <a:schemeClr val="dk1"/>
                </a:solidFill>
                <a:latin typeface="Arial"/>
                <a:ea typeface="Arial"/>
                <a:cs typeface="Arial"/>
                <a:sym typeface="Arial"/>
              </a:rPr>
              <a:t> pada data yang null.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Berdasarkan perhitungan, jumlah missing values adalah sebesar </a:t>
            </a:r>
            <a:r>
              <a:rPr b="0" i="0" lang="en-US" sz="1400" u="none" cap="none" strike="noStrike">
                <a:solidFill>
                  <a:schemeClr val="dk1"/>
                </a:solidFill>
                <a:highlight>
                  <a:srgbClr val="FFFF00"/>
                </a:highlight>
                <a:latin typeface="Arial"/>
                <a:ea typeface="Arial"/>
                <a:cs typeface="Arial"/>
                <a:sym typeface="Arial"/>
              </a:rPr>
              <a:t>21% </a:t>
            </a:r>
            <a:r>
              <a:rPr b="0" i="0" lang="en-US" sz="1400" u="none" cap="none" strike="noStrike">
                <a:solidFill>
                  <a:schemeClr val="dk1"/>
                </a:solidFill>
                <a:latin typeface="Arial"/>
                <a:ea typeface="Arial"/>
                <a:cs typeface="Arial"/>
                <a:sym typeface="Arial"/>
              </a:rPr>
              <a:t>sehingga hal tersebut tidak masalah untuk melakukan drop pada data yang null.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chemeClr val="dk1"/>
                </a:solidFill>
                <a:latin typeface="Arial"/>
                <a:ea typeface="Arial"/>
                <a:cs typeface="Arial"/>
                <a:sym typeface="Arial"/>
              </a:rPr>
              <a:t>Result</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Setelah dilakukan handling missing values, sekarang sudah tidak ada data null.</a:t>
            </a:r>
            <a:endParaRPr b="0" i="0" sz="1400" u="none" cap="none" strike="noStrike">
              <a:solidFill>
                <a:schemeClr val="dk1"/>
              </a:solidFill>
              <a:latin typeface="Arial"/>
              <a:ea typeface="Arial"/>
              <a:cs typeface="Arial"/>
              <a:sym typeface="Arial"/>
            </a:endParaRPr>
          </a:p>
        </p:txBody>
      </p:sp>
      <p:sp>
        <p:nvSpPr>
          <p:cNvPr id="256" name="Google Shape;256;g12d5b15960b_0_12"/>
          <p:cNvSpPr txBox="1"/>
          <p:nvPr/>
        </p:nvSpPr>
        <p:spPr>
          <a:xfrm>
            <a:off x="787350" y="3151950"/>
            <a:ext cx="3473700" cy="5541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Jumlah kolom dengan missing values setelah dilakukan handling missing values</a:t>
            </a:r>
            <a:endParaRPr b="0" i="0" sz="1200" u="none" cap="none" strike="noStrike">
              <a:solidFill>
                <a:schemeClr val="lt1"/>
              </a:solidFill>
              <a:latin typeface="Arial"/>
              <a:ea typeface="Arial"/>
              <a:cs typeface="Arial"/>
              <a:sym typeface="Arial"/>
            </a:endParaRPr>
          </a:p>
        </p:txBody>
      </p:sp>
      <p:pic>
        <p:nvPicPr>
          <p:cNvPr id="257" name="Google Shape;257;g12d5b15960b_0_12"/>
          <p:cNvPicPr preferRelativeResize="0"/>
          <p:nvPr/>
        </p:nvPicPr>
        <p:blipFill rotWithShape="1">
          <a:blip r:embed="rId3">
            <a:alphaModFix/>
          </a:blip>
          <a:srcRect b="0" l="0" r="0" t="0"/>
          <a:stretch/>
        </p:blipFill>
        <p:spPr>
          <a:xfrm>
            <a:off x="863900" y="1281127"/>
            <a:ext cx="9824870" cy="1539125"/>
          </a:xfrm>
          <a:prstGeom prst="rect">
            <a:avLst/>
          </a:prstGeom>
          <a:noFill/>
          <a:ln>
            <a:noFill/>
          </a:ln>
        </p:spPr>
      </p:pic>
      <p:pic>
        <p:nvPicPr>
          <p:cNvPr id="258" name="Google Shape;258;g12d5b15960b_0_12"/>
          <p:cNvPicPr preferRelativeResize="0"/>
          <p:nvPr/>
        </p:nvPicPr>
        <p:blipFill rotWithShape="1">
          <a:blip r:embed="rId4">
            <a:alphaModFix/>
          </a:blip>
          <a:srcRect b="0" l="0" r="0" t="0"/>
          <a:stretch/>
        </p:blipFill>
        <p:spPr>
          <a:xfrm>
            <a:off x="1204913" y="3706050"/>
            <a:ext cx="2638567" cy="28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2dbf16226d_0_2"/>
          <p:cNvSpPr txBox="1"/>
          <p:nvPr>
            <p:ph type="title"/>
          </p:nvPr>
        </p:nvSpPr>
        <p:spPr>
          <a:xfrm>
            <a:off x="585800" y="1361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3125"/>
              </a:lnSpc>
              <a:spcBef>
                <a:spcPts val="0"/>
              </a:spcBef>
              <a:spcAft>
                <a:spcPts val="0"/>
              </a:spcAft>
              <a:buClr>
                <a:schemeClr val="dk1"/>
              </a:buClr>
              <a:buSzPct val="34375"/>
              <a:buFont typeface="Arial"/>
              <a:buNone/>
            </a:pPr>
            <a:r>
              <a:rPr lang="en-US" sz="3200">
                <a:solidFill>
                  <a:srgbClr val="0198A3"/>
                </a:solidFill>
              </a:rPr>
              <a:t>Handle Missing Values</a:t>
            </a:r>
            <a:endParaRPr/>
          </a:p>
        </p:txBody>
      </p:sp>
      <p:pic>
        <p:nvPicPr>
          <p:cNvPr id="265" name="Google Shape;265;g12dbf16226d_0_2"/>
          <p:cNvPicPr preferRelativeResize="0"/>
          <p:nvPr/>
        </p:nvPicPr>
        <p:blipFill rotWithShape="1">
          <a:blip r:embed="rId3">
            <a:alphaModFix/>
          </a:blip>
          <a:srcRect b="0" l="0" r="0" t="0"/>
          <a:stretch/>
        </p:blipFill>
        <p:spPr>
          <a:xfrm>
            <a:off x="3844172" y="2808272"/>
            <a:ext cx="5229899" cy="3077725"/>
          </a:xfrm>
          <a:prstGeom prst="rect">
            <a:avLst/>
          </a:prstGeom>
          <a:noFill/>
          <a:ln>
            <a:noFill/>
          </a:ln>
        </p:spPr>
      </p:pic>
      <p:sp>
        <p:nvSpPr>
          <p:cNvPr id="266" name="Google Shape;266;g12dbf16226d_0_2"/>
          <p:cNvSpPr txBox="1"/>
          <p:nvPr/>
        </p:nvSpPr>
        <p:spPr>
          <a:xfrm>
            <a:off x="585800" y="899675"/>
            <a:ext cx="47715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Alternatif handle missing value dengan mengisi nilai null dengan nilai lain.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Transmission : modus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Body : modus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Condition : median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Make : modus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Color : modus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Odometer : median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2c483a3952_0_24"/>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Duplicated Data</a:t>
            </a:r>
            <a:endParaRPr b="1" i="0" sz="3200" u="none" cap="none" strike="noStrike">
              <a:solidFill>
                <a:srgbClr val="0198A3"/>
              </a:solidFill>
              <a:latin typeface="Montserrat"/>
              <a:ea typeface="Montserrat"/>
              <a:cs typeface="Montserrat"/>
              <a:sym typeface="Montserrat"/>
            </a:endParaRPr>
          </a:p>
        </p:txBody>
      </p:sp>
      <p:pic>
        <p:nvPicPr>
          <p:cNvPr id="273" name="Google Shape;273;g12c483a3952_0_24"/>
          <p:cNvPicPr preferRelativeResize="0"/>
          <p:nvPr/>
        </p:nvPicPr>
        <p:blipFill rotWithShape="1">
          <a:blip r:embed="rId3">
            <a:alphaModFix/>
          </a:blip>
          <a:srcRect b="0" l="0" r="0" t="0"/>
          <a:stretch/>
        </p:blipFill>
        <p:spPr>
          <a:xfrm>
            <a:off x="1041725" y="1244750"/>
            <a:ext cx="4658575" cy="1415425"/>
          </a:xfrm>
          <a:prstGeom prst="rect">
            <a:avLst/>
          </a:prstGeom>
          <a:noFill/>
          <a:ln>
            <a:noFill/>
          </a:ln>
        </p:spPr>
      </p:pic>
      <p:sp>
        <p:nvSpPr>
          <p:cNvPr id="274" name="Google Shape;274;g12c483a3952_0_24"/>
          <p:cNvSpPr txBox="1"/>
          <p:nvPr/>
        </p:nvSpPr>
        <p:spPr>
          <a:xfrm>
            <a:off x="1041725" y="3136500"/>
            <a:ext cx="9245400" cy="58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500" u="none" cap="none" strike="noStrike">
                <a:solidFill>
                  <a:schemeClr val="dk1"/>
                </a:solidFill>
                <a:latin typeface="Arial"/>
                <a:ea typeface="Arial"/>
                <a:cs typeface="Arial"/>
                <a:sym typeface="Arial"/>
              </a:rPr>
              <a:t>Tidak ada data yang duplikat sehingga tidak dilakukan proses </a:t>
            </a:r>
            <a:r>
              <a:rPr b="0" i="1" lang="en-US" sz="1500" u="none" cap="none" strike="noStrike">
                <a:solidFill>
                  <a:schemeClr val="dk1"/>
                </a:solidFill>
                <a:latin typeface="Arial"/>
                <a:ea typeface="Arial"/>
                <a:cs typeface="Arial"/>
                <a:sym typeface="Arial"/>
              </a:rPr>
              <a:t>Handle Duplicated Data</a:t>
            </a:r>
            <a:endParaRPr b="0" i="1" sz="15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12f2f0782e6_2_170"/>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5500"/>
              <a:buNone/>
            </a:pPr>
            <a:r>
              <a:rPr lang="en-US" sz="9000"/>
              <a:t>Stage 1</a:t>
            </a:r>
            <a:endParaRPr sz="9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2c483a3952_0_29"/>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Outliers </a:t>
            </a:r>
            <a:r>
              <a:rPr b="1" i="0" lang="en-US" sz="2000" u="none" cap="none" strike="noStrike">
                <a:solidFill>
                  <a:srgbClr val="0198A3"/>
                </a:solidFill>
                <a:latin typeface="Montserrat"/>
                <a:ea typeface="Montserrat"/>
                <a:cs typeface="Montserrat"/>
                <a:sym typeface="Montserrat"/>
              </a:rPr>
              <a:t>(1/2)</a:t>
            </a:r>
            <a:endParaRPr b="1" i="0" sz="2000" u="none" cap="none" strike="noStrike">
              <a:solidFill>
                <a:srgbClr val="0198A3"/>
              </a:solidFill>
              <a:latin typeface="Montserrat"/>
              <a:ea typeface="Montserrat"/>
              <a:cs typeface="Montserrat"/>
              <a:sym typeface="Montserrat"/>
            </a:endParaRPr>
          </a:p>
        </p:txBody>
      </p:sp>
      <p:sp>
        <p:nvSpPr>
          <p:cNvPr id="281" name="Google Shape;281;g12c483a3952_0_29"/>
          <p:cNvSpPr txBox="1"/>
          <p:nvPr/>
        </p:nvSpPr>
        <p:spPr>
          <a:xfrm>
            <a:off x="1041725" y="754075"/>
            <a:ext cx="9245400" cy="58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500" u="none" cap="none" strike="noStrike">
                <a:solidFill>
                  <a:schemeClr val="dk1"/>
                </a:solidFill>
                <a:latin typeface="Arial"/>
                <a:ea typeface="Arial"/>
                <a:cs typeface="Arial"/>
                <a:sym typeface="Arial"/>
              </a:rPr>
              <a:t>Handling outliers dilakukan pada 2 fitur yaitu </a:t>
            </a:r>
            <a:r>
              <a:rPr b="0" i="1" lang="en-US" sz="1500" u="none" cap="none" strike="noStrike">
                <a:solidFill>
                  <a:schemeClr val="dk1"/>
                </a:solidFill>
                <a:latin typeface="Arial"/>
                <a:ea typeface="Arial"/>
                <a:cs typeface="Arial"/>
                <a:sym typeface="Arial"/>
              </a:rPr>
              <a:t>‘sellingprice’</a:t>
            </a:r>
            <a:r>
              <a:rPr b="0" i="0" lang="en-US" sz="1500" u="none" cap="none" strike="noStrike">
                <a:solidFill>
                  <a:schemeClr val="dk1"/>
                </a:solidFill>
                <a:latin typeface="Arial"/>
                <a:ea typeface="Arial"/>
                <a:cs typeface="Arial"/>
                <a:sym typeface="Arial"/>
              </a:rPr>
              <a:t> dan </a:t>
            </a:r>
            <a:r>
              <a:rPr b="0" i="1" lang="en-US" sz="1500" u="none" cap="none" strike="noStrike">
                <a:solidFill>
                  <a:schemeClr val="dk1"/>
                </a:solidFill>
                <a:latin typeface="Arial"/>
                <a:ea typeface="Arial"/>
                <a:cs typeface="Arial"/>
                <a:sym typeface="Arial"/>
              </a:rPr>
              <a:t>‘odometer’ </a:t>
            </a:r>
            <a:r>
              <a:rPr b="0" i="0" lang="en-US" sz="1500" u="none" cap="none" strike="noStrike">
                <a:solidFill>
                  <a:schemeClr val="dk1"/>
                </a:solidFill>
                <a:latin typeface="Arial"/>
                <a:ea typeface="Arial"/>
                <a:cs typeface="Arial"/>
                <a:sym typeface="Arial"/>
              </a:rPr>
              <a:t>menggunakan metode z-score.</a:t>
            </a:r>
            <a:endParaRPr b="0" i="0" sz="1500" u="none" cap="none" strike="noStrike">
              <a:solidFill>
                <a:schemeClr val="dk1"/>
              </a:solidFill>
              <a:latin typeface="Arial"/>
              <a:ea typeface="Arial"/>
              <a:cs typeface="Arial"/>
              <a:sym typeface="Arial"/>
            </a:endParaRPr>
          </a:p>
        </p:txBody>
      </p:sp>
      <p:pic>
        <p:nvPicPr>
          <p:cNvPr id="282" name="Google Shape;282;g12c483a3952_0_29"/>
          <p:cNvPicPr preferRelativeResize="0"/>
          <p:nvPr/>
        </p:nvPicPr>
        <p:blipFill rotWithShape="1">
          <a:blip r:embed="rId3">
            <a:alphaModFix/>
          </a:blip>
          <a:srcRect b="0" l="0" r="0" t="0"/>
          <a:stretch/>
        </p:blipFill>
        <p:spPr>
          <a:xfrm>
            <a:off x="1196175" y="1406413"/>
            <a:ext cx="6228572" cy="2104329"/>
          </a:xfrm>
          <a:prstGeom prst="rect">
            <a:avLst/>
          </a:prstGeom>
          <a:noFill/>
          <a:ln>
            <a:noFill/>
          </a:ln>
        </p:spPr>
      </p:pic>
      <p:pic>
        <p:nvPicPr>
          <p:cNvPr id="283" name="Google Shape;283;g12c483a3952_0_29"/>
          <p:cNvPicPr preferRelativeResize="0"/>
          <p:nvPr/>
        </p:nvPicPr>
        <p:blipFill rotWithShape="1">
          <a:blip r:embed="rId4">
            <a:alphaModFix/>
          </a:blip>
          <a:srcRect b="0" l="0" r="0" t="0"/>
          <a:stretch/>
        </p:blipFill>
        <p:spPr>
          <a:xfrm>
            <a:off x="1130197" y="4230425"/>
            <a:ext cx="4528429" cy="2115904"/>
          </a:xfrm>
          <a:prstGeom prst="rect">
            <a:avLst/>
          </a:prstGeom>
          <a:noFill/>
          <a:ln>
            <a:noFill/>
          </a:ln>
        </p:spPr>
      </p:pic>
      <p:pic>
        <p:nvPicPr>
          <p:cNvPr id="284" name="Google Shape;284;g12c483a3952_0_29"/>
          <p:cNvPicPr preferRelativeResize="0"/>
          <p:nvPr/>
        </p:nvPicPr>
        <p:blipFill rotWithShape="1">
          <a:blip r:embed="rId5">
            <a:alphaModFix/>
          </a:blip>
          <a:srcRect b="0" l="0" r="0" t="0"/>
          <a:stretch/>
        </p:blipFill>
        <p:spPr>
          <a:xfrm>
            <a:off x="5904775" y="4264575"/>
            <a:ext cx="4528426" cy="2115896"/>
          </a:xfrm>
          <a:prstGeom prst="rect">
            <a:avLst/>
          </a:prstGeom>
          <a:noFill/>
          <a:ln>
            <a:noFill/>
          </a:ln>
        </p:spPr>
      </p:pic>
      <p:sp>
        <p:nvSpPr>
          <p:cNvPr id="285" name="Google Shape;285;g12c483a3952_0_29"/>
          <p:cNvSpPr txBox="1"/>
          <p:nvPr/>
        </p:nvSpPr>
        <p:spPr>
          <a:xfrm>
            <a:off x="119617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Distribusi fitur  </a:t>
            </a:r>
            <a:r>
              <a:rPr b="1" i="1" lang="en-US" sz="1200" u="none" cap="none" strike="noStrike">
                <a:solidFill>
                  <a:schemeClr val="lt1"/>
                </a:solidFill>
                <a:latin typeface="Arial"/>
                <a:ea typeface="Arial"/>
                <a:cs typeface="Arial"/>
                <a:sym typeface="Arial"/>
              </a:rPr>
              <a:t>‘sellingprice’ </a:t>
            </a:r>
            <a:r>
              <a:rPr b="1" i="0" lang="en-US" sz="1200" u="none" cap="none" strike="noStrike">
                <a:solidFill>
                  <a:schemeClr val="lt1"/>
                </a:solidFill>
                <a:latin typeface="Arial"/>
                <a:ea typeface="Arial"/>
                <a:cs typeface="Arial"/>
                <a:sym typeface="Arial"/>
              </a:rPr>
              <a:t> setelah handling outliers</a:t>
            </a:r>
            <a:endParaRPr b="0" i="0" sz="1200" u="none" cap="none" strike="noStrike">
              <a:solidFill>
                <a:schemeClr val="lt1"/>
              </a:solidFill>
              <a:latin typeface="Arial"/>
              <a:ea typeface="Arial"/>
              <a:cs typeface="Arial"/>
              <a:sym typeface="Arial"/>
            </a:endParaRPr>
          </a:p>
        </p:txBody>
      </p:sp>
      <p:sp>
        <p:nvSpPr>
          <p:cNvPr id="286" name="Google Shape;286;g12c483a3952_0_29"/>
          <p:cNvSpPr txBox="1"/>
          <p:nvPr/>
        </p:nvSpPr>
        <p:spPr>
          <a:xfrm>
            <a:off x="597072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Distribusi fitur  </a:t>
            </a:r>
            <a:r>
              <a:rPr b="1" i="1" lang="en-US" sz="1200" u="none" cap="none" strike="noStrike">
                <a:solidFill>
                  <a:schemeClr val="lt1"/>
                </a:solidFill>
                <a:latin typeface="Arial"/>
                <a:ea typeface="Arial"/>
                <a:cs typeface="Arial"/>
                <a:sym typeface="Arial"/>
              </a:rPr>
              <a:t>‘odometer’ </a:t>
            </a:r>
            <a:r>
              <a:rPr b="1" i="0" lang="en-US" sz="1200" u="none" cap="none" strike="noStrike">
                <a:solidFill>
                  <a:schemeClr val="lt1"/>
                </a:solidFill>
                <a:latin typeface="Arial"/>
                <a:ea typeface="Arial"/>
                <a:cs typeface="Arial"/>
                <a:sym typeface="Arial"/>
              </a:rPr>
              <a:t> setelah handling outliers</a:t>
            </a:r>
            <a:endParaRPr b="0" i="0" sz="12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2dbf16226d_0_10"/>
          <p:cNvSpPr txBox="1"/>
          <p:nvPr>
            <p:ph type="title"/>
          </p:nvPr>
        </p:nvSpPr>
        <p:spPr>
          <a:xfrm>
            <a:off x="585400" y="124192"/>
            <a:ext cx="111909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3125"/>
              </a:lnSpc>
              <a:spcBef>
                <a:spcPts val="0"/>
              </a:spcBef>
              <a:spcAft>
                <a:spcPts val="0"/>
              </a:spcAft>
              <a:buClr>
                <a:schemeClr val="dk1"/>
              </a:buClr>
              <a:buSzPts val="1100"/>
              <a:buFont typeface="Arial"/>
              <a:buNone/>
            </a:pPr>
            <a:r>
              <a:rPr lang="en-US" sz="3200">
                <a:solidFill>
                  <a:srgbClr val="0198A3"/>
                </a:solidFill>
              </a:rPr>
              <a:t>Handle Outliers </a:t>
            </a:r>
            <a:r>
              <a:rPr lang="en-US" sz="2200">
                <a:solidFill>
                  <a:srgbClr val="0198A3"/>
                </a:solidFill>
              </a:rPr>
              <a:t>(2/2)</a:t>
            </a:r>
            <a:endParaRPr sz="2200"/>
          </a:p>
        </p:txBody>
      </p:sp>
      <p:sp>
        <p:nvSpPr>
          <p:cNvPr id="293" name="Google Shape;293;g12dbf16226d_0_10"/>
          <p:cNvSpPr txBox="1"/>
          <p:nvPr/>
        </p:nvSpPr>
        <p:spPr>
          <a:xfrm>
            <a:off x="585400" y="724125"/>
            <a:ext cx="9245400" cy="58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500" u="none" cap="none" strike="noStrike">
                <a:solidFill>
                  <a:schemeClr val="dk1"/>
                </a:solidFill>
                <a:latin typeface="Arial"/>
                <a:ea typeface="Arial"/>
                <a:cs typeface="Arial"/>
                <a:sym typeface="Arial"/>
              </a:rPr>
              <a:t>Handling outliers dilakukan pada 2 fitur yaitu </a:t>
            </a:r>
            <a:r>
              <a:rPr b="0" i="1" lang="en-US" sz="1500" u="none" cap="none" strike="noStrike">
                <a:solidFill>
                  <a:schemeClr val="dk1"/>
                </a:solidFill>
                <a:latin typeface="Arial"/>
                <a:ea typeface="Arial"/>
                <a:cs typeface="Arial"/>
                <a:sym typeface="Arial"/>
              </a:rPr>
              <a:t>‘sellingprice’</a:t>
            </a:r>
            <a:r>
              <a:rPr b="0" i="0" lang="en-US" sz="1500" u="none" cap="none" strike="noStrike">
                <a:solidFill>
                  <a:schemeClr val="dk1"/>
                </a:solidFill>
                <a:latin typeface="Arial"/>
                <a:ea typeface="Arial"/>
                <a:cs typeface="Arial"/>
                <a:sym typeface="Arial"/>
              </a:rPr>
              <a:t> dan </a:t>
            </a:r>
            <a:r>
              <a:rPr b="0" i="1" lang="en-US" sz="1500" u="none" cap="none" strike="noStrike">
                <a:solidFill>
                  <a:schemeClr val="dk1"/>
                </a:solidFill>
                <a:latin typeface="Arial"/>
                <a:ea typeface="Arial"/>
                <a:cs typeface="Arial"/>
                <a:sym typeface="Arial"/>
              </a:rPr>
              <a:t>‘odometer’ </a:t>
            </a:r>
            <a:r>
              <a:rPr b="0" i="0" lang="en-US" sz="1500" u="none" cap="none" strike="noStrike">
                <a:solidFill>
                  <a:schemeClr val="dk1"/>
                </a:solidFill>
                <a:latin typeface="Arial"/>
                <a:ea typeface="Arial"/>
                <a:cs typeface="Arial"/>
                <a:sym typeface="Arial"/>
              </a:rPr>
              <a:t>menggunakan metode IQR.</a:t>
            </a:r>
            <a:endParaRPr b="0" i="0" sz="1500" u="none" cap="none" strike="noStrike">
              <a:solidFill>
                <a:schemeClr val="dk1"/>
              </a:solidFill>
              <a:latin typeface="Arial"/>
              <a:ea typeface="Arial"/>
              <a:cs typeface="Arial"/>
              <a:sym typeface="Arial"/>
            </a:endParaRPr>
          </a:p>
        </p:txBody>
      </p:sp>
      <p:sp>
        <p:nvSpPr>
          <p:cNvPr id="294" name="Google Shape;294;g12dbf16226d_0_10"/>
          <p:cNvSpPr txBox="1"/>
          <p:nvPr/>
        </p:nvSpPr>
        <p:spPr>
          <a:xfrm>
            <a:off x="119617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Distribusi fitur  </a:t>
            </a:r>
            <a:r>
              <a:rPr b="1" i="1" lang="en-US" sz="1200" u="none" cap="none" strike="noStrike">
                <a:solidFill>
                  <a:schemeClr val="lt1"/>
                </a:solidFill>
                <a:latin typeface="Arial"/>
                <a:ea typeface="Arial"/>
                <a:cs typeface="Arial"/>
                <a:sym typeface="Arial"/>
              </a:rPr>
              <a:t>‘sellingprice’ </a:t>
            </a:r>
            <a:r>
              <a:rPr b="1" i="0" lang="en-US" sz="1200" u="none" cap="none" strike="noStrike">
                <a:solidFill>
                  <a:schemeClr val="lt1"/>
                </a:solidFill>
                <a:latin typeface="Arial"/>
                <a:ea typeface="Arial"/>
                <a:cs typeface="Arial"/>
                <a:sym typeface="Arial"/>
              </a:rPr>
              <a:t> setelah handling outliers</a:t>
            </a:r>
            <a:endParaRPr b="0" i="0" sz="1200" u="none" cap="none" strike="noStrike">
              <a:solidFill>
                <a:schemeClr val="lt1"/>
              </a:solidFill>
              <a:latin typeface="Arial"/>
              <a:ea typeface="Arial"/>
              <a:cs typeface="Arial"/>
              <a:sym typeface="Arial"/>
            </a:endParaRPr>
          </a:p>
        </p:txBody>
      </p:sp>
      <p:sp>
        <p:nvSpPr>
          <p:cNvPr id="295" name="Google Shape;295;g12dbf16226d_0_10"/>
          <p:cNvSpPr txBox="1"/>
          <p:nvPr/>
        </p:nvSpPr>
        <p:spPr>
          <a:xfrm>
            <a:off x="5970725" y="3861125"/>
            <a:ext cx="44625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Distribusi fitur  </a:t>
            </a:r>
            <a:r>
              <a:rPr b="1" i="1" lang="en-US" sz="1200" u="none" cap="none" strike="noStrike">
                <a:solidFill>
                  <a:schemeClr val="lt1"/>
                </a:solidFill>
                <a:latin typeface="Arial"/>
                <a:ea typeface="Arial"/>
                <a:cs typeface="Arial"/>
                <a:sym typeface="Arial"/>
              </a:rPr>
              <a:t>‘odometer’ </a:t>
            </a:r>
            <a:r>
              <a:rPr b="1" i="0" lang="en-US" sz="1200" u="none" cap="none" strike="noStrike">
                <a:solidFill>
                  <a:schemeClr val="lt1"/>
                </a:solidFill>
                <a:latin typeface="Arial"/>
                <a:ea typeface="Arial"/>
                <a:cs typeface="Arial"/>
                <a:sym typeface="Arial"/>
              </a:rPr>
              <a:t> setelah handling outliers</a:t>
            </a:r>
            <a:endParaRPr b="0" i="0" sz="1200" u="none" cap="none" strike="noStrike">
              <a:solidFill>
                <a:schemeClr val="lt1"/>
              </a:solidFill>
              <a:latin typeface="Arial"/>
              <a:ea typeface="Arial"/>
              <a:cs typeface="Arial"/>
              <a:sym typeface="Arial"/>
            </a:endParaRPr>
          </a:p>
        </p:txBody>
      </p:sp>
      <p:pic>
        <p:nvPicPr>
          <p:cNvPr id="296" name="Google Shape;296;g12dbf16226d_0_10"/>
          <p:cNvPicPr preferRelativeResize="0"/>
          <p:nvPr/>
        </p:nvPicPr>
        <p:blipFill rotWithShape="1">
          <a:blip r:embed="rId3">
            <a:alphaModFix/>
          </a:blip>
          <a:srcRect b="0" l="0" r="0" t="0"/>
          <a:stretch/>
        </p:blipFill>
        <p:spPr>
          <a:xfrm>
            <a:off x="1196179" y="4230425"/>
            <a:ext cx="4462500" cy="2322775"/>
          </a:xfrm>
          <a:prstGeom prst="rect">
            <a:avLst/>
          </a:prstGeom>
          <a:noFill/>
          <a:ln>
            <a:noFill/>
          </a:ln>
        </p:spPr>
      </p:pic>
      <p:pic>
        <p:nvPicPr>
          <p:cNvPr id="297" name="Google Shape;297;g12dbf16226d_0_10"/>
          <p:cNvPicPr preferRelativeResize="0"/>
          <p:nvPr/>
        </p:nvPicPr>
        <p:blipFill rotWithShape="1">
          <a:blip r:embed="rId4">
            <a:alphaModFix/>
          </a:blip>
          <a:srcRect b="0" l="0" r="0" t="0"/>
          <a:stretch/>
        </p:blipFill>
        <p:spPr>
          <a:xfrm>
            <a:off x="5970725" y="4230425"/>
            <a:ext cx="4462500" cy="2322775"/>
          </a:xfrm>
          <a:prstGeom prst="rect">
            <a:avLst/>
          </a:prstGeom>
          <a:noFill/>
          <a:ln>
            <a:noFill/>
          </a:ln>
        </p:spPr>
      </p:pic>
      <p:pic>
        <p:nvPicPr>
          <p:cNvPr id="298" name="Google Shape;298;g12dbf16226d_0_10"/>
          <p:cNvPicPr preferRelativeResize="0"/>
          <p:nvPr/>
        </p:nvPicPr>
        <p:blipFill rotWithShape="1">
          <a:blip r:embed="rId5">
            <a:alphaModFix/>
          </a:blip>
          <a:srcRect b="0" l="0" r="0" t="0"/>
          <a:stretch/>
        </p:blipFill>
        <p:spPr>
          <a:xfrm>
            <a:off x="2951925" y="1230062"/>
            <a:ext cx="5669100" cy="250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2c483a3952_0_7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Transformation</a:t>
            </a:r>
            <a:endParaRPr b="1" i="0" sz="3200" u="none" cap="none" strike="noStrike">
              <a:solidFill>
                <a:srgbClr val="0198A3"/>
              </a:solidFill>
              <a:latin typeface="Montserrat"/>
              <a:ea typeface="Montserrat"/>
              <a:cs typeface="Montserrat"/>
              <a:sym typeface="Montserrat"/>
            </a:endParaRPr>
          </a:p>
        </p:txBody>
      </p:sp>
      <p:sp>
        <p:nvSpPr>
          <p:cNvPr id="305" name="Google Shape;305;g12c483a3952_0_76"/>
          <p:cNvSpPr txBox="1"/>
          <p:nvPr/>
        </p:nvSpPr>
        <p:spPr>
          <a:xfrm>
            <a:off x="1133850" y="686725"/>
            <a:ext cx="4134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t/>
            </a:r>
            <a:endParaRPr b="0" i="0" sz="2000" u="none" cap="none" strike="noStrike">
              <a:solidFill>
                <a:schemeClr val="dk1"/>
              </a:solidFill>
              <a:latin typeface="Arial"/>
              <a:ea typeface="Arial"/>
              <a:cs typeface="Arial"/>
              <a:sym typeface="Arial"/>
            </a:endParaRPr>
          </a:p>
        </p:txBody>
      </p:sp>
      <p:sp>
        <p:nvSpPr>
          <p:cNvPr id="306" name="Google Shape;306;g12c483a3952_0_76"/>
          <p:cNvSpPr txBox="1"/>
          <p:nvPr/>
        </p:nvSpPr>
        <p:spPr>
          <a:xfrm>
            <a:off x="1133850" y="1088588"/>
            <a:ext cx="9924300" cy="1897200"/>
          </a:xfrm>
          <a:prstGeom prst="rect">
            <a:avLst/>
          </a:prstGeom>
          <a:noFill/>
          <a:ln>
            <a:noFill/>
          </a:ln>
        </p:spPr>
        <p:txBody>
          <a:bodyPr anchorCtr="0" anchor="t" bIns="91425" lIns="91425" spcFirstLastPara="1" rIns="91425" wrap="square" tIns="91425">
            <a:spAutoFit/>
          </a:bodyPr>
          <a:lstStyle/>
          <a:p>
            <a:pPr indent="0" lvl="0" marL="0" marR="0" rtl="0" algn="l">
              <a:lnSpc>
                <a:spcPct val="103125"/>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Normalization </a:t>
            </a:r>
            <a:r>
              <a:rPr b="1" i="0" lang="en-US" sz="2000" u="none" cap="none" strike="noStrike">
                <a:solidFill>
                  <a:schemeClr val="dk1"/>
                </a:solidFill>
                <a:latin typeface="Arial"/>
                <a:ea typeface="Arial"/>
                <a:cs typeface="Arial"/>
                <a:sym typeface="Arial"/>
              </a:rPr>
              <a:t>year</a:t>
            </a:r>
            <a:r>
              <a:rPr b="0" i="0" lang="en-US" sz="2000" u="none" cap="none" strike="noStrike">
                <a:solidFill>
                  <a:schemeClr val="dk1"/>
                </a:solidFill>
                <a:latin typeface="Arial"/>
                <a:ea typeface="Arial"/>
                <a:cs typeface="Arial"/>
                <a:sym typeface="Arial"/>
              </a:rPr>
              <a:t> dan </a:t>
            </a:r>
            <a:r>
              <a:rPr b="1" i="0" lang="en-US" sz="2000" u="none" cap="none" strike="noStrike">
                <a:solidFill>
                  <a:schemeClr val="dk1"/>
                </a:solidFill>
                <a:latin typeface="Arial"/>
                <a:ea typeface="Arial"/>
                <a:cs typeface="Arial"/>
                <a:sym typeface="Arial"/>
              </a:rPr>
              <a:t>odometer</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Pada dist plot sebelumnya, kolom year dan odometer memiliki distribusi yang sangat skew sehingga feature normalization cocok untuk digunakan.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3125"/>
              </a:lnSpc>
              <a:spcBef>
                <a:spcPts val="0"/>
              </a:spcBef>
              <a:spcAft>
                <a:spcPts val="0"/>
              </a:spcAft>
              <a:buClr>
                <a:schemeClr val="dk1"/>
              </a:buClr>
              <a:buSzPts val="1100"/>
              <a:buFont typeface="Arial"/>
              <a:buNone/>
            </a:pPr>
            <a:r>
              <a:rPr b="0" i="0" lang="en-US" sz="2000" u="none" cap="none" strike="noStrike">
                <a:solidFill>
                  <a:schemeClr val="dk1"/>
                </a:solidFill>
                <a:latin typeface="Arial"/>
                <a:ea typeface="Arial"/>
                <a:cs typeface="Arial"/>
                <a:sym typeface="Arial"/>
              </a:rPr>
              <a:t>Standardization </a:t>
            </a:r>
            <a:r>
              <a:rPr b="1" i="0" lang="en-US" sz="2000" u="none" cap="none" strike="noStrike">
                <a:solidFill>
                  <a:schemeClr val="dk1"/>
                </a:solidFill>
                <a:latin typeface="Arial"/>
                <a:ea typeface="Arial"/>
                <a:cs typeface="Arial"/>
                <a:sym typeface="Arial"/>
              </a:rPr>
              <a:t>condition </a:t>
            </a:r>
            <a:r>
              <a:rPr b="0" i="0" lang="en-US" sz="2000" u="none" cap="none" strike="noStrike">
                <a:solidFill>
                  <a:schemeClr val="dk1"/>
                </a:solidFill>
                <a:latin typeface="Arial"/>
                <a:ea typeface="Arial"/>
                <a:cs typeface="Arial"/>
                <a:sym typeface="Arial"/>
              </a:rPr>
              <a:t>dan </a:t>
            </a:r>
            <a:r>
              <a:rPr b="1" i="0" lang="en-US" sz="2000" u="none" cap="none" strike="noStrike">
                <a:solidFill>
                  <a:schemeClr val="dk1"/>
                </a:solidFill>
                <a:latin typeface="Arial"/>
                <a:ea typeface="Arial"/>
                <a:cs typeface="Arial"/>
                <a:sym typeface="Arial"/>
              </a:rPr>
              <a:t>sellingprice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Pada dist plot sebelumnya, condition memiliki distribusi yang hampir mendekati normal sehingga feature standardization cocok untuk digunakan.</a:t>
            </a:r>
            <a:endParaRPr b="0" i="0" sz="1400" u="none" cap="none" strike="noStrike">
              <a:solidFill>
                <a:srgbClr val="000000"/>
              </a:solidFill>
              <a:latin typeface="Arial"/>
              <a:ea typeface="Arial"/>
              <a:cs typeface="Arial"/>
              <a:sym typeface="Arial"/>
            </a:endParaRPr>
          </a:p>
        </p:txBody>
      </p:sp>
      <p:pic>
        <p:nvPicPr>
          <p:cNvPr id="307" name="Google Shape;307;g12c483a3952_0_76"/>
          <p:cNvPicPr preferRelativeResize="0"/>
          <p:nvPr/>
        </p:nvPicPr>
        <p:blipFill rotWithShape="1">
          <a:blip r:embed="rId3">
            <a:alphaModFix/>
          </a:blip>
          <a:srcRect b="0" l="0" r="0" t="0"/>
          <a:stretch/>
        </p:blipFill>
        <p:spPr>
          <a:xfrm>
            <a:off x="2814625" y="3138199"/>
            <a:ext cx="6562725" cy="1149606"/>
          </a:xfrm>
          <a:prstGeom prst="rect">
            <a:avLst/>
          </a:prstGeom>
          <a:noFill/>
          <a:ln>
            <a:noFill/>
          </a:ln>
        </p:spPr>
      </p:pic>
      <p:pic>
        <p:nvPicPr>
          <p:cNvPr id="308" name="Google Shape;308;g12c483a3952_0_76"/>
          <p:cNvPicPr preferRelativeResize="0"/>
          <p:nvPr/>
        </p:nvPicPr>
        <p:blipFill rotWithShape="1">
          <a:blip r:embed="rId4">
            <a:alphaModFix/>
          </a:blip>
          <a:srcRect b="0" l="0" r="0" t="0"/>
          <a:stretch/>
        </p:blipFill>
        <p:spPr>
          <a:xfrm>
            <a:off x="2814625" y="4440200"/>
            <a:ext cx="6562724" cy="2109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2c483a3952_0_39"/>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Encoding</a:t>
            </a:r>
            <a:endParaRPr b="1" i="0" sz="3200" u="none" cap="none" strike="noStrike">
              <a:solidFill>
                <a:srgbClr val="0198A3"/>
              </a:solidFill>
              <a:latin typeface="Montserrat"/>
              <a:ea typeface="Montserrat"/>
              <a:cs typeface="Montserrat"/>
              <a:sym typeface="Montserrat"/>
            </a:endParaRPr>
          </a:p>
        </p:txBody>
      </p:sp>
      <p:sp>
        <p:nvSpPr>
          <p:cNvPr id="315" name="Google Shape;315;g12c483a3952_0_39"/>
          <p:cNvSpPr txBox="1"/>
          <p:nvPr/>
        </p:nvSpPr>
        <p:spPr>
          <a:xfrm>
            <a:off x="1041725" y="882425"/>
            <a:ext cx="48879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Strategi encoding:</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Kolom </a:t>
            </a:r>
            <a:r>
              <a:rPr b="0" i="0" lang="en-US" sz="1400" u="none" cap="none" strike="noStrike">
                <a:solidFill>
                  <a:schemeClr val="dk1"/>
                </a:solidFill>
                <a:latin typeface="Arial"/>
                <a:ea typeface="Arial"/>
                <a:cs typeface="Arial"/>
                <a:sym typeface="Arial"/>
              </a:rPr>
              <a:t> </a:t>
            </a:r>
            <a:r>
              <a:rPr b="1" i="0" lang="en-US" sz="1500" u="none" cap="none" strike="noStrike">
                <a:solidFill>
                  <a:schemeClr val="dk1"/>
                </a:solidFill>
                <a:latin typeface="Arial"/>
                <a:ea typeface="Arial"/>
                <a:cs typeface="Arial"/>
                <a:sym typeface="Arial"/>
              </a:rPr>
              <a:t>`transmission` `top_10_make`, `body`, `color`, `trim`, `model`</a:t>
            </a:r>
            <a:r>
              <a:rPr b="0" i="0" lang="en-US" sz="1500" u="none" cap="none" strike="noStrike">
                <a:solidFill>
                  <a:srgbClr val="000000"/>
                </a:solidFill>
                <a:latin typeface="Arial"/>
                <a:ea typeface="Arial"/>
                <a:cs typeface="Arial"/>
                <a:sym typeface="Arial"/>
              </a:rPr>
              <a:t> : label encoding</a:t>
            </a:r>
            <a:endParaRPr b="0" i="0" sz="1500" u="none" cap="none" strike="noStrike">
              <a:solidFill>
                <a:srgbClr val="000000"/>
              </a:solidFill>
              <a:latin typeface="Arial"/>
              <a:ea typeface="Arial"/>
              <a:cs typeface="Arial"/>
              <a:sym typeface="Arial"/>
            </a:endParaRPr>
          </a:p>
        </p:txBody>
      </p:sp>
      <p:sp>
        <p:nvSpPr>
          <p:cNvPr id="316" name="Google Shape;316;g12c483a3952_0_39"/>
          <p:cNvSpPr txBox="1"/>
          <p:nvPr/>
        </p:nvSpPr>
        <p:spPr>
          <a:xfrm>
            <a:off x="1041725" y="1955325"/>
            <a:ext cx="4472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Melakukan mapping terhadap kolom </a:t>
            </a:r>
            <a:r>
              <a:rPr b="1" i="0" lang="en-US" sz="1500" u="none" cap="none" strike="noStrike">
                <a:solidFill>
                  <a:schemeClr val="dk1"/>
                </a:solidFill>
                <a:latin typeface="Arial"/>
                <a:ea typeface="Arial"/>
                <a:cs typeface="Arial"/>
                <a:sym typeface="Arial"/>
              </a:rPr>
              <a:t>`transmission` `top_10_make`, `body`, `color`, `trim`, `model`</a:t>
            </a:r>
            <a:endParaRPr b="0" i="0" sz="1400" u="none" cap="none" strike="noStrike">
              <a:solidFill>
                <a:srgbClr val="000000"/>
              </a:solidFill>
              <a:latin typeface="Arial"/>
              <a:ea typeface="Arial"/>
              <a:cs typeface="Arial"/>
              <a:sym typeface="Arial"/>
            </a:endParaRPr>
          </a:p>
        </p:txBody>
      </p:sp>
      <p:pic>
        <p:nvPicPr>
          <p:cNvPr id="317" name="Google Shape;317;g12c483a3952_0_39"/>
          <p:cNvPicPr preferRelativeResize="0"/>
          <p:nvPr/>
        </p:nvPicPr>
        <p:blipFill rotWithShape="1">
          <a:blip r:embed="rId3">
            <a:alphaModFix/>
          </a:blip>
          <a:srcRect b="0" l="0" r="0" t="0"/>
          <a:stretch/>
        </p:blipFill>
        <p:spPr>
          <a:xfrm>
            <a:off x="776600" y="2975850"/>
            <a:ext cx="4362775" cy="919325"/>
          </a:xfrm>
          <a:prstGeom prst="rect">
            <a:avLst/>
          </a:prstGeom>
          <a:noFill/>
          <a:ln>
            <a:noFill/>
          </a:ln>
        </p:spPr>
      </p:pic>
      <p:sp>
        <p:nvSpPr>
          <p:cNvPr id="318" name="Google Shape;318;g12c483a3952_0_39"/>
          <p:cNvSpPr txBox="1"/>
          <p:nvPr/>
        </p:nvSpPr>
        <p:spPr>
          <a:xfrm>
            <a:off x="776600" y="2631625"/>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transmision</a:t>
            </a:r>
            <a:endParaRPr b="0" i="0" sz="1200" u="none" cap="none" strike="noStrike">
              <a:solidFill>
                <a:schemeClr val="lt1"/>
              </a:solidFill>
              <a:latin typeface="Arial"/>
              <a:ea typeface="Arial"/>
              <a:cs typeface="Arial"/>
              <a:sym typeface="Arial"/>
            </a:endParaRPr>
          </a:p>
        </p:txBody>
      </p:sp>
      <p:sp>
        <p:nvSpPr>
          <p:cNvPr id="319" name="Google Shape;319;g12c483a3952_0_39"/>
          <p:cNvSpPr txBox="1"/>
          <p:nvPr/>
        </p:nvSpPr>
        <p:spPr>
          <a:xfrm>
            <a:off x="6175150" y="2631625"/>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body</a:t>
            </a:r>
            <a:endParaRPr b="0" i="0" sz="1200" u="none" cap="none" strike="noStrike">
              <a:solidFill>
                <a:schemeClr val="lt1"/>
              </a:solidFill>
              <a:latin typeface="Arial"/>
              <a:ea typeface="Arial"/>
              <a:cs typeface="Arial"/>
              <a:sym typeface="Arial"/>
            </a:endParaRPr>
          </a:p>
        </p:txBody>
      </p:sp>
      <p:sp>
        <p:nvSpPr>
          <p:cNvPr id="320" name="Google Shape;320;g12c483a3952_0_39"/>
          <p:cNvSpPr txBox="1"/>
          <p:nvPr/>
        </p:nvSpPr>
        <p:spPr>
          <a:xfrm>
            <a:off x="776538" y="4174250"/>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top_10_make</a:t>
            </a:r>
            <a:endParaRPr b="0" i="0" sz="1200" u="none" cap="none" strike="noStrike">
              <a:solidFill>
                <a:schemeClr val="lt1"/>
              </a:solidFill>
              <a:latin typeface="Arial"/>
              <a:ea typeface="Arial"/>
              <a:cs typeface="Arial"/>
              <a:sym typeface="Arial"/>
            </a:endParaRPr>
          </a:p>
        </p:txBody>
      </p:sp>
      <p:pic>
        <p:nvPicPr>
          <p:cNvPr id="321" name="Google Shape;321;g12c483a3952_0_39"/>
          <p:cNvPicPr preferRelativeResize="0"/>
          <p:nvPr/>
        </p:nvPicPr>
        <p:blipFill rotWithShape="1">
          <a:blip r:embed="rId4">
            <a:alphaModFix/>
          </a:blip>
          <a:srcRect b="0" l="0" r="0" t="0"/>
          <a:stretch/>
        </p:blipFill>
        <p:spPr>
          <a:xfrm>
            <a:off x="1531250" y="4543550"/>
            <a:ext cx="2853600" cy="2087425"/>
          </a:xfrm>
          <a:prstGeom prst="rect">
            <a:avLst/>
          </a:prstGeom>
          <a:noFill/>
          <a:ln>
            <a:noFill/>
          </a:ln>
        </p:spPr>
      </p:pic>
      <p:pic>
        <p:nvPicPr>
          <p:cNvPr id="322" name="Google Shape;322;g12c483a3952_0_39"/>
          <p:cNvPicPr preferRelativeResize="0"/>
          <p:nvPr/>
        </p:nvPicPr>
        <p:blipFill rotWithShape="1">
          <a:blip r:embed="rId5">
            <a:alphaModFix/>
          </a:blip>
          <a:srcRect b="0" l="0" r="0" t="0"/>
          <a:stretch/>
        </p:blipFill>
        <p:spPr>
          <a:xfrm>
            <a:off x="7024850" y="3000925"/>
            <a:ext cx="3043120" cy="2087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12dbf16226d_0_32"/>
          <p:cNvPicPr preferRelativeResize="0"/>
          <p:nvPr/>
        </p:nvPicPr>
        <p:blipFill rotWithShape="1">
          <a:blip r:embed="rId3">
            <a:alphaModFix/>
          </a:blip>
          <a:srcRect b="0" l="0" r="0" t="0"/>
          <a:stretch/>
        </p:blipFill>
        <p:spPr>
          <a:xfrm>
            <a:off x="1450713" y="1204198"/>
            <a:ext cx="3544925" cy="2265250"/>
          </a:xfrm>
          <a:prstGeom prst="rect">
            <a:avLst/>
          </a:prstGeom>
          <a:noFill/>
          <a:ln>
            <a:noFill/>
          </a:ln>
        </p:spPr>
      </p:pic>
      <p:sp>
        <p:nvSpPr>
          <p:cNvPr id="329" name="Google Shape;329;g12dbf16226d_0_3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Encoding</a:t>
            </a:r>
            <a:endParaRPr b="1" i="0" sz="3200" u="none" cap="none" strike="noStrike">
              <a:solidFill>
                <a:srgbClr val="0198A3"/>
              </a:solidFill>
              <a:latin typeface="Montserrat"/>
              <a:ea typeface="Montserrat"/>
              <a:cs typeface="Montserrat"/>
              <a:sym typeface="Montserrat"/>
            </a:endParaRPr>
          </a:p>
        </p:txBody>
      </p:sp>
      <p:sp>
        <p:nvSpPr>
          <p:cNvPr id="330" name="Google Shape;330;g12dbf16226d_0_32"/>
          <p:cNvSpPr txBox="1"/>
          <p:nvPr/>
        </p:nvSpPr>
        <p:spPr>
          <a:xfrm>
            <a:off x="1041725" y="834900"/>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top_10_color</a:t>
            </a:r>
            <a:endParaRPr b="0" i="0" sz="1200" u="none" cap="none" strike="noStrike">
              <a:solidFill>
                <a:schemeClr val="lt1"/>
              </a:solidFill>
              <a:latin typeface="Arial"/>
              <a:ea typeface="Arial"/>
              <a:cs typeface="Arial"/>
              <a:sym typeface="Arial"/>
            </a:endParaRPr>
          </a:p>
        </p:txBody>
      </p:sp>
      <p:sp>
        <p:nvSpPr>
          <p:cNvPr id="331" name="Google Shape;331;g12dbf16226d_0_32"/>
          <p:cNvSpPr txBox="1"/>
          <p:nvPr/>
        </p:nvSpPr>
        <p:spPr>
          <a:xfrm>
            <a:off x="6866600" y="834900"/>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top_10_model</a:t>
            </a:r>
            <a:endParaRPr b="0" i="0" sz="1200" u="none" cap="none" strike="noStrike">
              <a:solidFill>
                <a:schemeClr val="lt1"/>
              </a:solidFill>
              <a:latin typeface="Arial"/>
              <a:ea typeface="Arial"/>
              <a:cs typeface="Arial"/>
              <a:sym typeface="Arial"/>
            </a:endParaRPr>
          </a:p>
        </p:txBody>
      </p:sp>
      <p:sp>
        <p:nvSpPr>
          <p:cNvPr id="332" name="Google Shape;332;g12dbf16226d_0_32"/>
          <p:cNvSpPr txBox="1"/>
          <p:nvPr/>
        </p:nvSpPr>
        <p:spPr>
          <a:xfrm>
            <a:off x="3914550" y="3695413"/>
            <a:ext cx="43629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Mapping kolom top_10_trim</a:t>
            </a:r>
            <a:endParaRPr b="0" i="0" sz="1200" u="none" cap="none" strike="noStrike">
              <a:solidFill>
                <a:schemeClr val="lt1"/>
              </a:solidFill>
              <a:latin typeface="Arial"/>
              <a:ea typeface="Arial"/>
              <a:cs typeface="Arial"/>
              <a:sym typeface="Arial"/>
            </a:endParaRPr>
          </a:p>
        </p:txBody>
      </p:sp>
      <p:pic>
        <p:nvPicPr>
          <p:cNvPr id="333" name="Google Shape;333;g12dbf16226d_0_32"/>
          <p:cNvPicPr preferRelativeResize="0"/>
          <p:nvPr/>
        </p:nvPicPr>
        <p:blipFill rotWithShape="1">
          <a:blip r:embed="rId4">
            <a:alphaModFix/>
          </a:blip>
          <a:srcRect b="0" l="0" r="0" t="0"/>
          <a:stretch/>
        </p:blipFill>
        <p:spPr>
          <a:xfrm>
            <a:off x="7153163" y="1230475"/>
            <a:ext cx="3789772" cy="2265250"/>
          </a:xfrm>
          <a:prstGeom prst="rect">
            <a:avLst/>
          </a:prstGeom>
          <a:noFill/>
          <a:ln>
            <a:noFill/>
          </a:ln>
        </p:spPr>
      </p:pic>
      <p:pic>
        <p:nvPicPr>
          <p:cNvPr id="334" name="Google Shape;334;g12dbf16226d_0_32"/>
          <p:cNvPicPr preferRelativeResize="0"/>
          <p:nvPr/>
        </p:nvPicPr>
        <p:blipFill rotWithShape="1">
          <a:blip r:embed="rId5">
            <a:alphaModFix/>
          </a:blip>
          <a:srcRect b="0" l="0" r="0" t="0"/>
          <a:stretch/>
        </p:blipFill>
        <p:spPr>
          <a:xfrm>
            <a:off x="4177975" y="4039475"/>
            <a:ext cx="3836050" cy="2612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2c483a3952_0_44"/>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Handle Class Imbalance</a:t>
            </a:r>
            <a:endParaRPr b="1" i="0" sz="3200" u="none" cap="none" strike="noStrike">
              <a:solidFill>
                <a:srgbClr val="0198A3"/>
              </a:solidFill>
              <a:latin typeface="Montserrat"/>
              <a:ea typeface="Montserrat"/>
              <a:cs typeface="Montserrat"/>
              <a:sym typeface="Montserrat"/>
            </a:endParaRPr>
          </a:p>
        </p:txBody>
      </p:sp>
      <p:sp>
        <p:nvSpPr>
          <p:cNvPr id="341" name="Google Shape;341;g12c483a3952_0_44"/>
          <p:cNvSpPr txBox="1"/>
          <p:nvPr/>
        </p:nvSpPr>
        <p:spPr>
          <a:xfrm>
            <a:off x="1041725" y="868500"/>
            <a:ext cx="8811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Tidak perlu melakukan handle class imbalance karena data target bukan merupakan klasifikasi</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2cb0ca1e26_0_8"/>
          <p:cNvSpPr/>
          <p:nvPr/>
        </p:nvSpPr>
        <p:spPr>
          <a:xfrm>
            <a:off x="4665900" y="1336575"/>
            <a:ext cx="3505200" cy="5088600"/>
          </a:xfrm>
          <a:prstGeom prst="rect">
            <a:avLst/>
          </a:prstGeom>
          <a:solidFill>
            <a:srgbClr val="66A482">
              <a:alpha val="1176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400"/>
              <a:buFont typeface="Arial"/>
              <a:buNone/>
            </a:pPr>
            <a:r>
              <a:rPr b="0" i="0" lang="en-US" sz="1100" u="none" cap="none" strike="noStrike">
                <a:solidFill>
                  <a:schemeClr val="dk1"/>
                </a:solidFill>
                <a:latin typeface="Arial"/>
                <a:ea typeface="Arial"/>
                <a:cs typeface="Arial"/>
                <a:sym typeface="Arial"/>
              </a:rPr>
              <a:t>Kolom feature yang baru adalah : </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top_10_make</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top_10_trim</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top_10_model</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year_norm</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odometer_norm</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top_10_color</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condition_std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12cb0ca1e26_0_8"/>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Engineering</a:t>
            </a:r>
            <a:endParaRPr b="1" i="0" sz="3200" u="none" cap="none" strike="noStrike">
              <a:solidFill>
                <a:srgbClr val="0198A3"/>
              </a:solidFill>
              <a:latin typeface="Montserrat"/>
              <a:ea typeface="Montserrat"/>
              <a:cs typeface="Montserrat"/>
              <a:sym typeface="Montserrat"/>
            </a:endParaRPr>
          </a:p>
        </p:txBody>
      </p:sp>
      <p:cxnSp>
        <p:nvCxnSpPr>
          <p:cNvPr id="349" name="Google Shape;349;g12cb0ca1e26_0_8"/>
          <p:cNvCxnSpPr/>
          <p:nvPr/>
        </p:nvCxnSpPr>
        <p:spPr>
          <a:xfrm>
            <a:off x="4456200" y="1272500"/>
            <a:ext cx="0" cy="5170200"/>
          </a:xfrm>
          <a:prstGeom prst="straightConnector1">
            <a:avLst/>
          </a:prstGeom>
          <a:noFill/>
          <a:ln cap="flat" cmpd="sng" w="9525">
            <a:solidFill>
              <a:schemeClr val="dk2"/>
            </a:solidFill>
            <a:prstDash val="solid"/>
            <a:round/>
            <a:headEnd len="sm" w="sm" type="none"/>
            <a:tailEnd len="sm" w="sm" type="none"/>
          </a:ln>
        </p:spPr>
      </p:cxnSp>
      <p:cxnSp>
        <p:nvCxnSpPr>
          <p:cNvPr id="350" name="Google Shape;350;g12cb0ca1e26_0_8"/>
          <p:cNvCxnSpPr/>
          <p:nvPr/>
        </p:nvCxnSpPr>
        <p:spPr>
          <a:xfrm>
            <a:off x="8380800" y="1254925"/>
            <a:ext cx="0" cy="5170200"/>
          </a:xfrm>
          <a:prstGeom prst="straightConnector1">
            <a:avLst/>
          </a:prstGeom>
          <a:noFill/>
          <a:ln cap="flat" cmpd="sng" w="9525">
            <a:solidFill>
              <a:schemeClr val="dk2"/>
            </a:solidFill>
            <a:prstDash val="solid"/>
            <a:round/>
            <a:headEnd len="sm" w="sm" type="none"/>
            <a:tailEnd len="sm" w="sm" type="none"/>
          </a:ln>
        </p:spPr>
      </p:cxnSp>
      <p:sp>
        <p:nvSpPr>
          <p:cNvPr id="351" name="Google Shape;351;g12cb0ca1e26_0_8"/>
          <p:cNvSpPr txBox="1"/>
          <p:nvPr/>
        </p:nvSpPr>
        <p:spPr>
          <a:xfrm>
            <a:off x="847925" y="827000"/>
            <a:ext cx="350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SELECTION</a:t>
            </a:r>
            <a:endParaRPr b="0" i="0" sz="1200" u="none" cap="none" strike="noStrike">
              <a:solidFill>
                <a:schemeClr val="lt1"/>
              </a:solidFill>
              <a:latin typeface="Arial"/>
              <a:ea typeface="Arial"/>
              <a:cs typeface="Arial"/>
              <a:sym typeface="Arial"/>
            </a:endParaRPr>
          </a:p>
        </p:txBody>
      </p:sp>
      <p:sp>
        <p:nvSpPr>
          <p:cNvPr id="352" name="Google Shape;352;g12cb0ca1e26_0_8"/>
          <p:cNvSpPr txBox="1"/>
          <p:nvPr/>
        </p:nvSpPr>
        <p:spPr>
          <a:xfrm>
            <a:off x="4657925" y="827000"/>
            <a:ext cx="350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EXTRACTION</a:t>
            </a:r>
            <a:endParaRPr b="0" i="0" sz="1200" u="none" cap="none" strike="noStrike">
              <a:solidFill>
                <a:schemeClr val="lt1"/>
              </a:solidFill>
              <a:latin typeface="Arial"/>
              <a:ea typeface="Arial"/>
              <a:cs typeface="Arial"/>
              <a:sym typeface="Arial"/>
            </a:endParaRPr>
          </a:p>
        </p:txBody>
      </p:sp>
      <p:sp>
        <p:nvSpPr>
          <p:cNvPr id="353" name="Google Shape;353;g12cb0ca1e26_0_8"/>
          <p:cNvSpPr txBox="1"/>
          <p:nvPr/>
        </p:nvSpPr>
        <p:spPr>
          <a:xfrm>
            <a:off x="8544125" y="809425"/>
            <a:ext cx="35052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TAMBAHAN</a:t>
            </a:r>
            <a:endParaRPr b="0" i="0" sz="1200" u="none" cap="none" strike="noStrike">
              <a:solidFill>
                <a:schemeClr val="lt1"/>
              </a:solidFill>
              <a:latin typeface="Arial"/>
              <a:ea typeface="Arial"/>
              <a:cs typeface="Arial"/>
              <a:sym typeface="Arial"/>
            </a:endParaRPr>
          </a:p>
        </p:txBody>
      </p:sp>
      <p:sp>
        <p:nvSpPr>
          <p:cNvPr id="354" name="Google Shape;354;g12cb0ca1e26_0_8"/>
          <p:cNvSpPr/>
          <p:nvPr/>
        </p:nvSpPr>
        <p:spPr>
          <a:xfrm>
            <a:off x="8549525" y="1336575"/>
            <a:ext cx="3505200" cy="5088600"/>
          </a:xfrm>
          <a:prstGeom prst="rect">
            <a:avLst/>
          </a:prstGeom>
          <a:solidFill>
            <a:srgbClr val="66A482">
              <a:alpha val="1176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12cb0ca1e26_0_8"/>
          <p:cNvSpPr/>
          <p:nvPr/>
        </p:nvSpPr>
        <p:spPr>
          <a:xfrm>
            <a:off x="741300" y="1336575"/>
            <a:ext cx="3505200" cy="5088600"/>
          </a:xfrm>
          <a:prstGeom prst="rect">
            <a:avLst/>
          </a:prstGeom>
          <a:solidFill>
            <a:srgbClr val="66A482">
              <a:alpha val="11764"/>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000" u="none" cap="none" strike="noStrike">
                <a:solidFill>
                  <a:srgbClr val="000000"/>
                </a:solidFill>
                <a:latin typeface="Arial"/>
                <a:ea typeface="Arial"/>
                <a:cs typeface="Arial"/>
                <a:sym typeface="Arial"/>
              </a:rPr>
              <a:t>Kolom feature yang didrop adalah : </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mmr</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Kolom mmr didrop karena kolom mmr memiliki nilai mean dan median yang sangat berbeda sehingga distribusinya sangat skew. Selain itu, mmr juga memiliki korelasi yang sangat tinggi dengan selling price. Nilai mmr sangat dekat dengan sellingprice sehingga kita cukup menggunakan sellingprice saja.</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vin</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vin merupakan kode rangka unik setiap mobil. vin juga tidak akan berpengaruh pada harga mobil sehingga perlu didrop.</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state</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state memiliki unique values dengan jumlah yang banyak dan </a:t>
            </a:r>
            <a:r>
              <a:rPr b="0" i="0" lang="en-US" sz="1000" u="none" cap="none" strike="noStrike">
                <a:solidFill>
                  <a:schemeClr val="dk1"/>
                </a:solidFill>
                <a:latin typeface="Arial"/>
                <a:ea typeface="Arial"/>
                <a:cs typeface="Arial"/>
                <a:sym typeface="Arial"/>
              </a:rPr>
              <a:t>memiliki persebaran rasio segmentasi harga (low/med/high) yang tidak berbeda signifikan antar state</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interior</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Kolom interior memiliki banyak kesamaan nilai dengan color sehingga diputuskan untuk didrop salah satunya. Kami memilih kolom color karena warna luar mobil lebih lebih berpengaruh dibanding interiornya.</a:t>
            </a:r>
            <a:endParaRPr b="0" i="0" sz="1000" u="none" cap="none" strike="noStrike">
              <a:solidFill>
                <a:srgbClr val="000000"/>
              </a:solidFill>
              <a:latin typeface="Arial"/>
              <a:ea typeface="Arial"/>
              <a:cs typeface="Arial"/>
              <a:sym typeface="Arial"/>
            </a:endParaRPr>
          </a:p>
          <a:p>
            <a:pPr indent="-292100" lvl="0" marL="457200" marR="0" rtl="0" algn="just">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seller, </a:t>
            </a:r>
            <a:r>
              <a:rPr b="0" i="0" lang="en-US" sz="1000" u="none" cap="none" strike="noStrike">
                <a:solidFill>
                  <a:schemeClr val="dk1"/>
                </a:solidFill>
                <a:latin typeface="Arial"/>
                <a:ea typeface="Arial"/>
                <a:cs typeface="Arial"/>
                <a:sym typeface="Arial"/>
              </a:rPr>
              <a:t>karena perusahaan Car-a-thon tidak melihat seller, kami tetap akan melakukan filtering pada kendaraan berdasarkan kondisi, odometer, dll (fair value). Sehingga, siapapun sellernya bisa melakukan penjualan (tidak ada perbedaan). Kolom `seller` memiliki jumlah unique values yang sangat banyak (kardinalitas tinggi), sehingga akan menyulitkan ketika melakukan feature encoding.</a:t>
            </a:r>
            <a:endParaRPr b="0" i="0" sz="10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56" name="Google Shape;356;g12cb0ca1e26_0_8"/>
          <p:cNvSpPr txBox="1"/>
          <p:nvPr/>
        </p:nvSpPr>
        <p:spPr>
          <a:xfrm>
            <a:off x="8625725" y="1481725"/>
            <a:ext cx="3371700" cy="483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Kolom feature tambahan yang bisa menjadi feature antara lain:</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Fuel</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Jenis bahan bakar yang digunakan suatu mobil dapat mempengaruhi penentuan harga mobil tersebut (mis: solar, bensin, dll.)</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Accident History</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1" lang="en-US" sz="1100" u="none" cap="none" strike="noStrike">
                <a:solidFill>
                  <a:schemeClr val="accent2"/>
                </a:solidFill>
                <a:latin typeface="Arial"/>
                <a:ea typeface="Arial"/>
                <a:cs typeface="Arial"/>
                <a:sym typeface="Arial"/>
              </a:rPr>
              <a:t>Track record</a:t>
            </a:r>
            <a:r>
              <a:rPr b="0" i="0" lang="en-US" sz="1100" u="none" cap="none" strike="noStrike">
                <a:solidFill>
                  <a:schemeClr val="accent2"/>
                </a:solidFill>
                <a:latin typeface="Arial"/>
                <a:ea typeface="Arial"/>
                <a:cs typeface="Arial"/>
                <a:sym typeface="Arial"/>
              </a:rPr>
              <a:t> kecelakaan mobil dapat mempengaruhi penurunan harga mobil dikarenakan kondisi mobil kemungkinan sudah tidak optimal</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Dealership's Reputation</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Reputasi dealer kemungkinan mempengaruhi penentuan harga karena berhubungan dengan </a:t>
            </a:r>
            <a:r>
              <a:rPr b="0" i="1" lang="en-US" sz="1100" u="none" cap="none" strike="noStrike">
                <a:solidFill>
                  <a:schemeClr val="accent2"/>
                </a:solidFill>
                <a:latin typeface="Arial"/>
                <a:ea typeface="Arial"/>
                <a:cs typeface="Arial"/>
                <a:sym typeface="Arial"/>
              </a:rPr>
              <a:t>trust</a:t>
            </a:r>
            <a:r>
              <a:rPr b="0" i="0" lang="en-US" sz="1100" u="none" cap="none" strike="noStrike">
                <a:solidFill>
                  <a:schemeClr val="accent2"/>
                </a:solidFill>
                <a:latin typeface="Arial"/>
                <a:ea typeface="Arial"/>
                <a:cs typeface="Arial"/>
                <a:sym typeface="Arial"/>
              </a:rPr>
              <a:t> customer terhadap harga yang ditentukan dealer</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Vehicle Tax</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Pajak mobil mempengaruhi tinggi rendahnya </a:t>
            </a:r>
            <a:r>
              <a:rPr b="0" i="1" lang="en-US" sz="1100" u="none" cap="none" strike="noStrike">
                <a:solidFill>
                  <a:schemeClr val="accent2"/>
                </a:solidFill>
                <a:latin typeface="Arial"/>
                <a:ea typeface="Arial"/>
                <a:cs typeface="Arial"/>
                <a:sym typeface="Arial"/>
              </a:rPr>
              <a:t>additional cost</a:t>
            </a:r>
            <a:r>
              <a:rPr b="0" i="0" lang="en-US" sz="1100" u="none" cap="none" strike="noStrike">
                <a:solidFill>
                  <a:schemeClr val="accent2"/>
                </a:solidFill>
                <a:latin typeface="Arial"/>
                <a:ea typeface="Arial"/>
                <a:cs typeface="Arial"/>
                <a:sym typeface="Arial"/>
              </a:rPr>
              <a:t> suatu kendaraan</a:t>
            </a:r>
            <a:endParaRPr b="0" i="0" sz="1100" u="none" cap="none" strike="noStrike">
              <a:solidFill>
                <a:schemeClr val="accent2"/>
              </a:solidFill>
              <a:latin typeface="Arial"/>
              <a:ea typeface="Arial"/>
              <a:cs typeface="Arial"/>
              <a:sym typeface="Arial"/>
            </a:endParaRPr>
          </a:p>
          <a:p>
            <a:pPr indent="-241300" lvl="0" marL="285750" marR="0" rtl="0" algn="l">
              <a:lnSpc>
                <a:spcPct val="115000"/>
              </a:lnSpc>
              <a:spcBef>
                <a:spcPts val="0"/>
              </a:spcBef>
              <a:spcAft>
                <a:spcPts val="0"/>
              </a:spcAft>
              <a:buClr>
                <a:schemeClr val="accent2"/>
              </a:buClr>
              <a:buSzPts val="1100"/>
              <a:buFont typeface="Arial"/>
              <a:buChar char="●"/>
            </a:pPr>
            <a:r>
              <a:rPr b="1" i="0" lang="en-US" sz="1100" u="none" cap="none" strike="noStrike">
                <a:solidFill>
                  <a:schemeClr val="accent2"/>
                </a:solidFill>
                <a:latin typeface="Arial"/>
                <a:ea typeface="Arial"/>
                <a:cs typeface="Arial"/>
                <a:sym typeface="Arial"/>
              </a:rPr>
              <a:t>Car Assurance</a:t>
            </a:r>
            <a:endParaRPr b="1" i="0" sz="1100" u="none" cap="none" strike="noStrike">
              <a:solidFill>
                <a:schemeClr val="accent2"/>
              </a:solidFill>
              <a:latin typeface="Arial"/>
              <a:ea typeface="Arial"/>
              <a:cs typeface="Arial"/>
              <a:sym typeface="Arial"/>
            </a:endParaRPr>
          </a:p>
          <a:p>
            <a:pPr indent="0" lvl="0" marL="285750" marR="0" rtl="0" algn="l">
              <a:lnSpc>
                <a:spcPct val="115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Ada/tidaknya serta berapa jangka waktu yang asuransi yang tersisa dari suatu kendaraan dapat mempengaruhi penilaian harga karena asuransi juga bersifat </a:t>
            </a:r>
            <a:r>
              <a:rPr b="0" i="1" lang="en-US" sz="1100" u="none" cap="none" strike="noStrike">
                <a:solidFill>
                  <a:schemeClr val="accent2"/>
                </a:solidFill>
                <a:latin typeface="Arial"/>
                <a:ea typeface="Arial"/>
                <a:cs typeface="Arial"/>
                <a:sym typeface="Arial"/>
              </a:rPr>
              <a:t>additional cost</a:t>
            </a:r>
            <a:endParaRPr b="0" i="0" sz="1100" u="none" cap="none" strike="noStrike">
              <a:solidFill>
                <a:schemeClr val="accent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2f2f0782e6_2_181"/>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5500"/>
              <a:buNone/>
            </a:pPr>
            <a:r>
              <a:rPr lang="en-US" sz="9000"/>
              <a:t>Stage 3</a:t>
            </a:r>
            <a:endParaRPr sz="9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2ee8c2f73c_0_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Split Data Train &amp; Test</a:t>
            </a:r>
            <a:endParaRPr b="1" i="0" sz="3200" u="none" cap="none" strike="noStrike">
              <a:solidFill>
                <a:srgbClr val="0198A3"/>
              </a:solidFill>
              <a:latin typeface="Montserrat"/>
              <a:ea typeface="Montserrat"/>
              <a:cs typeface="Montserrat"/>
              <a:sym typeface="Montserrat"/>
            </a:endParaRPr>
          </a:p>
        </p:txBody>
      </p:sp>
      <p:sp>
        <p:nvSpPr>
          <p:cNvPr id="369" name="Google Shape;369;g12ee8c2f73c_0_6"/>
          <p:cNvSpPr txBox="1"/>
          <p:nvPr/>
        </p:nvSpPr>
        <p:spPr>
          <a:xfrm>
            <a:off x="5816200" y="2906150"/>
            <a:ext cx="22266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Fitur yang digunakan</a:t>
            </a:r>
            <a:endParaRPr b="0" i="0" sz="1200" u="none" cap="none" strike="noStrike">
              <a:solidFill>
                <a:schemeClr val="lt1"/>
              </a:solidFill>
              <a:latin typeface="Arial"/>
              <a:ea typeface="Arial"/>
              <a:cs typeface="Arial"/>
              <a:sym typeface="Arial"/>
            </a:endParaRPr>
          </a:p>
        </p:txBody>
      </p:sp>
      <p:sp>
        <p:nvSpPr>
          <p:cNvPr id="370" name="Google Shape;370;g12ee8c2f73c_0_6"/>
          <p:cNvSpPr txBox="1"/>
          <p:nvPr/>
        </p:nvSpPr>
        <p:spPr>
          <a:xfrm>
            <a:off x="5773050" y="762925"/>
            <a:ext cx="394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Seluruh kolom setelah pre-processing:</a:t>
            </a:r>
            <a:endParaRPr b="1" i="0" sz="1600" u="none" cap="none" strike="noStrike">
              <a:solidFill>
                <a:srgbClr val="000000"/>
              </a:solidFill>
              <a:latin typeface="Arial"/>
              <a:ea typeface="Arial"/>
              <a:cs typeface="Arial"/>
              <a:sym typeface="Arial"/>
            </a:endParaRPr>
          </a:p>
        </p:txBody>
      </p:sp>
      <p:sp>
        <p:nvSpPr>
          <p:cNvPr id="371" name="Google Shape;371;g12ee8c2f73c_0_6"/>
          <p:cNvSpPr txBox="1"/>
          <p:nvPr/>
        </p:nvSpPr>
        <p:spPr>
          <a:xfrm>
            <a:off x="8042800" y="2752250"/>
            <a:ext cx="39822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[‘year’, ‘odometer’,</a:t>
            </a:r>
            <a:r>
              <a:rPr lang="en-US" sz="1600"/>
              <a:t> ‘</a:t>
            </a:r>
            <a:r>
              <a:rPr b="0" i="0" lang="en-US" sz="1600" u="none" cap="none" strike="noStrike">
                <a:solidFill>
                  <a:srgbClr val="000000"/>
                </a:solidFill>
                <a:latin typeface="Arial"/>
                <a:ea typeface="Arial"/>
                <a:cs typeface="Arial"/>
                <a:sym typeface="Arial"/>
              </a:rPr>
              <a:t>condition’,’transmission_label’,</a:t>
            </a:r>
            <a:r>
              <a:rPr lang="en-US" sz="1600"/>
              <a:t> </a:t>
            </a:r>
            <a:r>
              <a:rPr b="0" i="0" lang="en-US" sz="1600" u="none" cap="none" strike="noStrike">
                <a:solidFill>
                  <a:srgbClr val="000000"/>
                </a:solidFill>
                <a:latin typeface="Arial"/>
                <a:ea typeface="Arial"/>
                <a:cs typeface="Arial"/>
                <a:sym typeface="Arial"/>
              </a:rPr>
              <a:t>‘make_label’, ‘body_label’, ‘color_label’, ‘model_label’, ‘trim_label’]</a:t>
            </a:r>
            <a:endParaRPr b="0" i="0" sz="1600" u="none" cap="none" strike="noStrike">
              <a:solidFill>
                <a:srgbClr val="000000"/>
              </a:solidFill>
              <a:latin typeface="Arial"/>
              <a:ea typeface="Arial"/>
              <a:cs typeface="Arial"/>
              <a:sym typeface="Arial"/>
            </a:endParaRPr>
          </a:p>
        </p:txBody>
      </p:sp>
      <p:sp>
        <p:nvSpPr>
          <p:cNvPr id="372" name="Google Shape;372;g12ee8c2f73c_0_6"/>
          <p:cNvSpPr txBox="1"/>
          <p:nvPr/>
        </p:nvSpPr>
        <p:spPr>
          <a:xfrm>
            <a:off x="5816200" y="3927450"/>
            <a:ext cx="22266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Target yang digunakan</a:t>
            </a:r>
            <a:endParaRPr b="0" i="0" sz="1200" u="none" cap="none" strike="noStrike">
              <a:solidFill>
                <a:schemeClr val="lt1"/>
              </a:solidFill>
              <a:latin typeface="Arial"/>
              <a:ea typeface="Arial"/>
              <a:cs typeface="Arial"/>
              <a:sym typeface="Arial"/>
            </a:endParaRPr>
          </a:p>
        </p:txBody>
      </p:sp>
      <p:sp>
        <p:nvSpPr>
          <p:cNvPr id="373" name="Google Shape;373;g12ee8c2f73c_0_6"/>
          <p:cNvSpPr txBox="1"/>
          <p:nvPr/>
        </p:nvSpPr>
        <p:spPr>
          <a:xfrm>
            <a:off x="8042800" y="3849750"/>
            <a:ext cx="394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[‘sellingprice_std’]</a:t>
            </a:r>
            <a:endParaRPr b="0" i="0" sz="1600" u="none" cap="none" strike="noStrike">
              <a:solidFill>
                <a:srgbClr val="000000"/>
              </a:solidFill>
              <a:latin typeface="Arial"/>
              <a:ea typeface="Arial"/>
              <a:cs typeface="Arial"/>
              <a:sym typeface="Arial"/>
            </a:endParaRPr>
          </a:p>
        </p:txBody>
      </p:sp>
      <p:sp>
        <p:nvSpPr>
          <p:cNvPr id="374" name="Google Shape;374;g12ee8c2f73c_0_6"/>
          <p:cNvSpPr txBox="1"/>
          <p:nvPr/>
        </p:nvSpPr>
        <p:spPr>
          <a:xfrm>
            <a:off x="787225" y="762925"/>
            <a:ext cx="3945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Heatmap setelah pre-processing:</a:t>
            </a:r>
            <a:endParaRPr b="1" i="0" sz="1600" u="none" cap="none" strike="noStrike">
              <a:solidFill>
                <a:srgbClr val="000000"/>
              </a:solidFill>
              <a:latin typeface="Arial"/>
              <a:ea typeface="Arial"/>
              <a:cs typeface="Arial"/>
              <a:sym typeface="Arial"/>
            </a:endParaRPr>
          </a:p>
        </p:txBody>
      </p:sp>
      <p:sp>
        <p:nvSpPr>
          <p:cNvPr id="375" name="Google Shape;375;g12ee8c2f73c_0_6"/>
          <p:cNvSpPr/>
          <p:nvPr/>
        </p:nvSpPr>
        <p:spPr>
          <a:xfrm>
            <a:off x="5692675" y="4484575"/>
            <a:ext cx="6332400" cy="688500"/>
          </a:xfrm>
          <a:prstGeom prst="rect">
            <a:avLst/>
          </a:prstGeom>
          <a:solidFill>
            <a:srgbClr val="51978C">
              <a:alpha val="11372"/>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2ee8c2f73c_0_6"/>
          <p:cNvSpPr txBox="1"/>
          <p:nvPr/>
        </p:nvSpPr>
        <p:spPr>
          <a:xfrm>
            <a:off x="5816200" y="4643950"/>
            <a:ext cx="22266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Split data train - test</a:t>
            </a:r>
            <a:endParaRPr b="0" i="0" sz="1200" u="none" cap="none" strike="noStrike">
              <a:solidFill>
                <a:schemeClr val="lt1"/>
              </a:solidFill>
              <a:latin typeface="Arial"/>
              <a:ea typeface="Arial"/>
              <a:cs typeface="Arial"/>
              <a:sym typeface="Arial"/>
            </a:endParaRPr>
          </a:p>
        </p:txBody>
      </p:sp>
      <p:sp>
        <p:nvSpPr>
          <p:cNvPr id="377" name="Google Shape;377;g12ee8c2f73c_0_6"/>
          <p:cNvSpPr txBox="1"/>
          <p:nvPr/>
        </p:nvSpPr>
        <p:spPr>
          <a:xfrm>
            <a:off x="8042800" y="4613050"/>
            <a:ext cx="3779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70 : 30</a:t>
            </a:r>
            <a:endParaRPr b="0" i="0" sz="1600" u="none" cap="none" strike="noStrike">
              <a:solidFill>
                <a:srgbClr val="000000"/>
              </a:solidFill>
              <a:latin typeface="Arial"/>
              <a:ea typeface="Arial"/>
              <a:cs typeface="Arial"/>
              <a:sym typeface="Arial"/>
            </a:endParaRPr>
          </a:p>
        </p:txBody>
      </p:sp>
      <p:pic>
        <p:nvPicPr>
          <p:cNvPr id="378" name="Google Shape;378;g12ee8c2f73c_0_6"/>
          <p:cNvPicPr preferRelativeResize="0"/>
          <p:nvPr/>
        </p:nvPicPr>
        <p:blipFill rotWithShape="1">
          <a:blip r:embed="rId3">
            <a:alphaModFix/>
          </a:blip>
          <a:srcRect b="0" l="0" r="0" t="0"/>
          <a:stretch/>
        </p:blipFill>
        <p:spPr>
          <a:xfrm>
            <a:off x="5816200" y="1196626"/>
            <a:ext cx="6172199" cy="1351146"/>
          </a:xfrm>
          <a:prstGeom prst="rect">
            <a:avLst/>
          </a:prstGeom>
          <a:noFill/>
          <a:ln>
            <a:noFill/>
          </a:ln>
        </p:spPr>
      </p:pic>
      <p:pic>
        <p:nvPicPr>
          <p:cNvPr id="379" name="Google Shape;379;g12ee8c2f73c_0_6"/>
          <p:cNvPicPr preferRelativeResize="0"/>
          <p:nvPr/>
        </p:nvPicPr>
        <p:blipFill>
          <a:blip r:embed="rId4">
            <a:alphaModFix/>
          </a:blip>
          <a:stretch>
            <a:fillRect/>
          </a:stretch>
        </p:blipFill>
        <p:spPr>
          <a:xfrm>
            <a:off x="787225" y="1270225"/>
            <a:ext cx="4689225" cy="4797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2f813e7940_2_21"/>
          <p:cNvSpPr txBox="1"/>
          <p:nvPr>
            <p:ph type="title"/>
          </p:nvPr>
        </p:nvSpPr>
        <p:spPr>
          <a:xfrm>
            <a:off x="3401250" y="0"/>
            <a:ext cx="5389500" cy="7635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lang="en-US"/>
              <a:t>Train Features</a:t>
            </a:r>
            <a:endParaRPr/>
          </a:p>
        </p:txBody>
      </p:sp>
      <p:sp>
        <p:nvSpPr>
          <p:cNvPr id="386" name="Google Shape;386;g12f813e7940_2_21"/>
          <p:cNvSpPr txBox="1"/>
          <p:nvPr>
            <p:ph type="title"/>
          </p:nvPr>
        </p:nvSpPr>
        <p:spPr>
          <a:xfrm>
            <a:off x="3401250" y="3495575"/>
            <a:ext cx="5389500" cy="763500"/>
          </a:xfrm>
          <a:prstGeom prst="rect">
            <a:avLst/>
          </a:prstGeom>
          <a:noFill/>
          <a:ln>
            <a:noFill/>
          </a:ln>
        </p:spPr>
        <p:txBody>
          <a:bodyPr anchorCtr="0" anchor="t" bIns="121900" lIns="121900" spcFirstLastPara="1" rIns="121900" wrap="square" tIns="121900">
            <a:normAutofit fontScale="90000"/>
          </a:bodyPr>
          <a:lstStyle/>
          <a:p>
            <a:pPr indent="0" lvl="0" marL="0" rtl="0" algn="ctr">
              <a:lnSpc>
                <a:spcPct val="100000"/>
              </a:lnSpc>
              <a:spcBef>
                <a:spcPts val="0"/>
              </a:spcBef>
              <a:spcAft>
                <a:spcPts val="0"/>
              </a:spcAft>
              <a:buSzPct val="111111"/>
              <a:buNone/>
            </a:pPr>
            <a:r>
              <a:rPr lang="en-US"/>
              <a:t>Test Features</a:t>
            </a:r>
            <a:endParaRPr/>
          </a:p>
        </p:txBody>
      </p:sp>
      <p:cxnSp>
        <p:nvCxnSpPr>
          <p:cNvPr id="387" name="Google Shape;387;g12f813e7940_2_21"/>
          <p:cNvCxnSpPr/>
          <p:nvPr/>
        </p:nvCxnSpPr>
        <p:spPr>
          <a:xfrm flipH="1">
            <a:off x="626898" y="3495563"/>
            <a:ext cx="9364200" cy="15000"/>
          </a:xfrm>
          <a:prstGeom prst="straightConnector1">
            <a:avLst/>
          </a:prstGeom>
          <a:noFill/>
          <a:ln cap="flat" cmpd="sng" w="9525">
            <a:solidFill>
              <a:schemeClr val="dk2"/>
            </a:solidFill>
            <a:prstDash val="solid"/>
            <a:round/>
            <a:headEnd len="sm" w="sm" type="none"/>
            <a:tailEnd len="sm" w="sm" type="none"/>
          </a:ln>
        </p:spPr>
      </p:cxnSp>
      <p:sp>
        <p:nvSpPr>
          <p:cNvPr id="388" name="Google Shape;388;g12f813e7940_2_21"/>
          <p:cNvSpPr txBox="1"/>
          <p:nvPr/>
        </p:nvSpPr>
        <p:spPr>
          <a:xfrm>
            <a:off x="9840653" y="3040175"/>
            <a:ext cx="2200800" cy="9234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KDE plot </a:t>
            </a:r>
            <a:r>
              <a:rPr b="0" i="1" lang="en-US" sz="1600" u="none" cap="none" strike="noStrike">
                <a:solidFill>
                  <a:srgbClr val="000000"/>
                </a:solidFill>
                <a:latin typeface="Arial"/>
                <a:ea typeface="Arial"/>
                <a:cs typeface="Arial"/>
                <a:sym typeface="Arial"/>
              </a:rPr>
              <a:t>train</a:t>
            </a:r>
            <a:r>
              <a:rPr b="0" i="0" lang="en-US" sz="1600" u="none" cap="none" strike="noStrike">
                <a:solidFill>
                  <a:srgbClr val="000000"/>
                </a:solidFill>
                <a:latin typeface="Arial"/>
                <a:ea typeface="Arial"/>
                <a:cs typeface="Arial"/>
                <a:sym typeface="Arial"/>
              </a:rPr>
              <a:t> dan </a:t>
            </a:r>
            <a:r>
              <a:rPr b="0" i="1" lang="en-US" sz="1600" u="none" cap="none" strike="noStrike">
                <a:solidFill>
                  <a:srgbClr val="000000"/>
                </a:solidFill>
                <a:latin typeface="Arial"/>
                <a:ea typeface="Arial"/>
                <a:cs typeface="Arial"/>
                <a:sym typeface="Arial"/>
              </a:rPr>
              <a:t>test</a:t>
            </a:r>
            <a:r>
              <a:rPr b="0" i="0" lang="en-US" sz="1600" u="none" cap="none" strike="noStrike">
                <a:solidFill>
                  <a:srgbClr val="000000"/>
                </a:solidFill>
                <a:latin typeface="Arial"/>
                <a:ea typeface="Arial"/>
                <a:cs typeface="Arial"/>
                <a:sym typeface="Arial"/>
              </a:rPr>
              <a:t> setelah displit tidak jauh berbeda.</a:t>
            </a:r>
            <a:endParaRPr b="0" i="0" sz="1600" u="none" cap="none" strike="noStrike">
              <a:solidFill>
                <a:srgbClr val="000000"/>
              </a:solidFill>
              <a:latin typeface="Arial"/>
              <a:ea typeface="Arial"/>
              <a:cs typeface="Arial"/>
              <a:sym typeface="Arial"/>
            </a:endParaRPr>
          </a:p>
        </p:txBody>
      </p:sp>
      <p:pic>
        <p:nvPicPr>
          <p:cNvPr id="389" name="Google Shape;389;g12f813e7940_2_21"/>
          <p:cNvPicPr preferRelativeResize="0"/>
          <p:nvPr/>
        </p:nvPicPr>
        <p:blipFill>
          <a:blip r:embed="rId3">
            <a:alphaModFix/>
          </a:blip>
          <a:stretch>
            <a:fillRect/>
          </a:stretch>
        </p:blipFill>
        <p:spPr>
          <a:xfrm>
            <a:off x="2423025" y="847550"/>
            <a:ext cx="7345939" cy="2412100"/>
          </a:xfrm>
          <a:prstGeom prst="rect">
            <a:avLst/>
          </a:prstGeom>
          <a:noFill/>
          <a:ln>
            <a:noFill/>
          </a:ln>
        </p:spPr>
      </p:pic>
      <p:pic>
        <p:nvPicPr>
          <p:cNvPr id="390" name="Google Shape;390;g12f813e7940_2_21"/>
          <p:cNvPicPr preferRelativeResize="0"/>
          <p:nvPr/>
        </p:nvPicPr>
        <p:blipFill>
          <a:blip r:embed="rId4">
            <a:alphaModFix/>
          </a:blip>
          <a:stretch>
            <a:fillRect/>
          </a:stretch>
        </p:blipFill>
        <p:spPr>
          <a:xfrm>
            <a:off x="2423013" y="4259080"/>
            <a:ext cx="7345974" cy="241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1beb0ec581_0_142"/>
          <p:cNvSpPr/>
          <p:nvPr/>
        </p:nvSpPr>
        <p:spPr>
          <a:xfrm>
            <a:off x="2367175" y="1066800"/>
            <a:ext cx="9596100" cy="1043100"/>
          </a:xfrm>
          <a:prstGeom prst="roundRect">
            <a:avLst>
              <a:gd fmla="val 16667" name="adj"/>
            </a:avLst>
          </a:prstGeom>
          <a:noFill/>
          <a:ln cap="flat" cmpd="sng" w="19050">
            <a:solidFill>
              <a:srgbClr val="0198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g11beb0ec581_0_142"/>
          <p:cNvSpPr/>
          <p:nvPr/>
        </p:nvSpPr>
        <p:spPr>
          <a:xfrm>
            <a:off x="6286500" y="2178550"/>
            <a:ext cx="2781300" cy="2812500"/>
          </a:xfrm>
          <a:prstGeom prst="rect">
            <a:avLst/>
          </a:prstGeom>
          <a:solidFill>
            <a:srgbClr val="51978C">
              <a:alpha val="11372"/>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1beb0ec581_0_142"/>
          <p:cNvSpPr txBox="1"/>
          <p:nvPr/>
        </p:nvSpPr>
        <p:spPr>
          <a:xfrm>
            <a:off x="65885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Goal</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2" name="Google Shape;82;g11beb0ec581_0_142"/>
          <p:cNvSpPr txBox="1"/>
          <p:nvPr/>
        </p:nvSpPr>
        <p:spPr>
          <a:xfrm>
            <a:off x="6436125" y="3092425"/>
            <a:ext cx="2422200" cy="181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b="0" i="0" lang="en-US" sz="1600" u="none" cap="none" strike="noStrike">
                <a:solidFill>
                  <a:schemeClr val="dk1"/>
                </a:solidFill>
                <a:latin typeface="Arial"/>
                <a:ea typeface="Arial"/>
                <a:cs typeface="Arial"/>
                <a:sym typeface="Arial"/>
                <a:extLst>
                  <a:ext uri="http://customooxmlschemas.google.com/">
                    <go:slidesCustomData xmlns:go="http://customooxmlschemas.google.com/" textRoundtripDataId="0"/>
                  </a:ext>
                </a:extLst>
              </a:rPr>
              <a:t>Meningkatkan ketepatan nilai dan kecepatan waktu dalam penentuan harga mobil bekas sehingga dapat meningkatan performa penjualan mobil</a:t>
            </a:r>
            <a:endParaRPr b="0" i="0" sz="1600" u="none" cap="none" strike="noStrike">
              <a:solidFill>
                <a:schemeClr val="dk1"/>
              </a:solidFill>
              <a:latin typeface="Arial"/>
              <a:ea typeface="Arial"/>
              <a:cs typeface="Arial"/>
              <a:sym typeface="Arial"/>
            </a:endParaRPr>
          </a:p>
        </p:txBody>
      </p:sp>
      <p:sp>
        <p:nvSpPr>
          <p:cNvPr id="83" name="Google Shape;83;g11beb0ec581_0_142"/>
          <p:cNvSpPr/>
          <p:nvPr/>
        </p:nvSpPr>
        <p:spPr>
          <a:xfrm>
            <a:off x="9182100" y="2178550"/>
            <a:ext cx="2781300" cy="2812500"/>
          </a:xfrm>
          <a:prstGeom prst="rect">
            <a:avLst/>
          </a:prstGeom>
          <a:solidFill>
            <a:srgbClr val="51978C">
              <a:alpha val="11372"/>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11beb0ec581_0_142"/>
          <p:cNvSpPr txBox="1"/>
          <p:nvPr/>
        </p:nvSpPr>
        <p:spPr>
          <a:xfrm>
            <a:off x="94841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Objective</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5" name="Google Shape;85;g11beb0ec581_0_142"/>
          <p:cNvSpPr txBox="1"/>
          <p:nvPr/>
        </p:nvSpPr>
        <p:spPr>
          <a:xfrm>
            <a:off x="9486900" y="3316075"/>
            <a:ext cx="21144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0" i="0" lang="en-US" sz="1600" u="none" cap="none" strike="noStrike">
                <a:solidFill>
                  <a:schemeClr val="dk1"/>
                </a:solidFill>
                <a:latin typeface="Arial"/>
                <a:ea typeface="Arial"/>
                <a:cs typeface="Arial"/>
                <a:sym typeface="Arial"/>
              </a:rPr>
              <a:t>Membuat model </a:t>
            </a:r>
            <a:r>
              <a:rPr b="0" i="1" lang="en-US" sz="1600" u="none" cap="none" strike="noStrike">
                <a:solidFill>
                  <a:schemeClr val="dk1"/>
                </a:solidFill>
                <a:latin typeface="Arial"/>
                <a:ea typeface="Arial"/>
                <a:cs typeface="Arial"/>
                <a:sym typeface="Arial"/>
              </a:rPr>
              <a:t>machine learning</a:t>
            </a:r>
            <a:r>
              <a:rPr b="0" i="0" lang="en-US" sz="1600" u="none" cap="none" strike="noStrike">
                <a:solidFill>
                  <a:schemeClr val="dk1"/>
                </a:solidFill>
                <a:latin typeface="Arial"/>
                <a:ea typeface="Arial"/>
                <a:cs typeface="Arial"/>
                <a:sym typeface="Arial"/>
              </a:rPr>
              <a:t> untuk memprediksi harga mobil bekas</a:t>
            </a:r>
            <a:endParaRPr b="0" i="0" sz="1600" u="none" cap="none" strike="noStrike">
              <a:solidFill>
                <a:schemeClr val="dk1"/>
              </a:solidFill>
              <a:latin typeface="Arial"/>
              <a:ea typeface="Arial"/>
              <a:cs typeface="Arial"/>
              <a:sym typeface="Arial"/>
            </a:endParaRPr>
          </a:p>
        </p:txBody>
      </p:sp>
      <p:sp>
        <p:nvSpPr>
          <p:cNvPr id="86" name="Google Shape;86;g11beb0ec581_0_142"/>
          <p:cNvSpPr/>
          <p:nvPr/>
        </p:nvSpPr>
        <p:spPr>
          <a:xfrm>
            <a:off x="704850" y="2178550"/>
            <a:ext cx="5407500" cy="4279200"/>
          </a:xfrm>
          <a:prstGeom prst="rect">
            <a:avLst/>
          </a:prstGeom>
          <a:solidFill>
            <a:srgbClr val="277DA1">
              <a:alpha val="11372"/>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11beb0ec581_0_142"/>
          <p:cNvSpPr txBox="1"/>
          <p:nvPr/>
        </p:nvSpPr>
        <p:spPr>
          <a:xfrm>
            <a:off x="2686050" y="710375"/>
            <a:ext cx="1314600" cy="5184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Role</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8" name="Google Shape;88;g11beb0ec581_0_142"/>
          <p:cNvSpPr txBox="1"/>
          <p:nvPr/>
        </p:nvSpPr>
        <p:spPr>
          <a:xfrm>
            <a:off x="2508025" y="1142763"/>
            <a:ext cx="9314400" cy="91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600" u="none" cap="none" strike="noStrike">
                <a:solidFill>
                  <a:schemeClr val="dk1"/>
                </a:solidFill>
                <a:latin typeface="Arial"/>
                <a:ea typeface="Arial"/>
                <a:cs typeface="Arial"/>
                <a:sym typeface="Arial"/>
              </a:rPr>
              <a:t>Sebagai </a:t>
            </a:r>
            <a:r>
              <a:rPr b="1" i="0" lang="en-US" sz="1600" u="none" cap="none" strike="noStrike">
                <a:solidFill>
                  <a:schemeClr val="dk1"/>
                </a:solidFill>
                <a:latin typeface="Arial"/>
                <a:ea typeface="Arial"/>
                <a:cs typeface="Arial"/>
                <a:sym typeface="Arial"/>
              </a:rPr>
              <a:t>tim data scientist </a:t>
            </a:r>
            <a:r>
              <a:rPr b="0" i="0" lang="en-US" sz="1600" u="none" cap="none" strike="noStrike">
                <a:solidFill>
                  <a:schemeClr val="dk1"/>
                </a:solidFill>
                <a:latin typeface="Arial"/>
                <a:ea typeface="Arial"/>
                <a:cs typeface="Arial"/>
                <a:sym typeface="Arial"/>
              </a:rPr>
              <a:t>pada PT Car-a-thon (perusahaan lelang mobil bekas) yang bertanggung jawab untuk memberikan rekomendasi atas masalah yang dihadapi perusahaan untuk meningkatkan performa perusahaan.</a:t>
            </a:r>
            <a:endParaRPr b="0" i="0" sz="1600" u="none" cap="none" strike="noStrike">
              <a:solidFill>
                <a:schemeClr val="dk1"/>
              </a:solidFill>
              <a:latin typeface="Arial"/>
              <a:ea typeface="Arial"/>
              <a:cs typeface="Arial"/>
              <a:sym typeface="Arial"/>
            </a:endParaRPr>
          </a:p>
        </p:txBody>
      </p:sp>
      <p:sp>
        <p:nvSpPr>
          <p:cNvPr id="89" name="Google Shape;89;g11beb0ec581_0_142"/>
          <p:cNvSpPr txBox="1"/>
          <p:nvPr/>
        </p:nvSpPr>
        <p:spPr>
          <a:xfrm>
            <a:off x="895350" y="2462351"/>
            <a:ext cx="4971900" cy="518400"/>
          </a:xfrm>
          <a:prstGeom prst="rect">
            <a:avLst/>
          </a:prstGeom>
          <a:solidFill>
            <a:srgbClr val="277DA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Problem Statement</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90" name="Google Shape;90;g11beb0ec581_0_142"/>
          <p:cNvSpPr txBox="1"/>
          <p:nvPr/>
        </p:nvSpPr>
        <p:spPr>
          <a:xfrm>
            <a:off x="895350" y="3137950"/>
            <a:ext cx="4971900" cy="31272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b="0" i="0" lang="en-US" sz="1500" u="none" cap="none" strike="noStrike">
                <a:solidFill>
                  <a:schemeClr val="dk1"/>
                </a:solidFill>
                <a:latin typeface="Arial"/>
                <a:ea typeface="Arial"/>
                <a:cs typeface="Arial"/>
                <a:sym typeface="Arial"/>
              </a:rPr>
              <a:t>Perusahaan lelang masih belum memiliki </a:t>
            </a:r>
            <a:r>
              <a:rPr b="1" i="1" lang="en-US" sz="1500" u="none" cap="none" strike="noStrike">
                <a:solidFill>
                  <a:schemeClr val="dk1"/>
                </a:solidFill>
                <a:latin typeface="Arial"/>
                <a:ea typeface="Arial"/>
                <a:cs typeface="Arial"/>
                <a:sym typeface="Arial"/>
              </a:rPr>
              <a:t>benchmark</a:t>
            </a:r>
            <a:r>
              <a:rPr b="1" i="0" lang="en-US" sz="1500" u="none" cap="none" strike="noStrike">
                <a:solidFill>
                  <a:schemeClr val="dk1"/>
                </a:solidFill>
                <a:latin typeface="Arial"/>
                <a:ea typeface="Arial"/>
                <a:cs typeface="Arial"/>
                <a:sym typeface="Arial"/>
              </a:rPr>
              <a:t> </a:t>
            </a:r>
            <a:r>
              <a:rPr b="0" i="0" lang="en-US" sz="1500" u="none" cap="none" strike="noStrike">
                <a:solidFill>
                  <a:schemeClr val="dk1"/>
                </a:solidFill>
                <a:latin typeface="Arial"/>
                <a:ea typeface="Arial"/>
                <a:cs typeface="Arial"/>
                <a:sym typeface="Arial"/>
              </a:rPr>
              <a:t>dalam menentukan </a:t>
            </a:r>
            <a:r>
              <a:rPr b="1" i="0" lang="en-US" sz="1500" u="none" cap="none" strike="noStrike">
                <a:solidFill>
                  <a:schemeClr val="dk1"/>
                </a:solidFill>
                <a:latin typeface="Arial"/>
                <a:ea typeface="Arial"/>
                <a:cs typeface="Arial"/>
                <a:sym typeface="Arial"/>
              </a:rPr>
              <a:t>harga mobil</a:t>
            </a:r>
            <a:r>
              <a:rPr b="0" i="0" lang="en-US" sz="1500" u="none" cap="none" strike="noStrike">
                <a:solidFill>
                  <a:schemeClr val="dk1"/>
                </a:solidFill>
                <a:latin typeface="Arial"/>
                <a:ea typeface="Arial"/>
                <a:cs typeface="Arial"/>
                <a:sym typeface="Arial"/>
              </a:rPr>
              <a:t> yang dilelang. Hal ini menyebabkan customer yang akan membeli mobil belum mendapatkan </a:t>
            </a:r>
            <a:r>
              <a:rPr b="1" i="0" lang="en-US" sz="1500" u="none" cap="none" strike="noStrike">
                <a:solidFill>
                  <a:schemeClr val="dk1"/>
                </a:solidFill>
                <a:latin typeface="Arial"/>
                <a:ea typeface="Arial"/>
                <a:cs typeface="Arial"/>
                <a:sym typeface="Arial"/>
              </a:rPr>
              <a:t>jaminan atas </a:t>
            </a:r>
            <a:r>
              <a:rPr b="1" i="1" lang="en-US" sz="1500" u="none" cap="none" strike="noStrike">
                <a:solidFill>
                  <a:schemeClr val="dk1"/>
                </a:solidFill>
                <a:latin typeface="Arial"/>
                <a:ea typeface="Arial"/>
                <a:cs typeface="Arial"/>
                <a:sym typeface="Arial"/>
              </a:rPr>
              <a:t>value-for-money</a:t>
            </a:r>
            <a:r>
              <a:rPr b="0" i="0" lang="en-US" sz="1500" u="none" cap="none" strike="noStrike">
                <a:solidFill>
                  <a:schemeClr val="dk1"/>
                </a:solidFill>
                <a:latin typeface="Arial"/>
                <a:ea typeface="Arial"/>
                <a:cs typeface="Arial"/>
                <a:sym typeface="Arial"/>
              </a:rPr>
              <a:t> terhadap mobil yang dibeli. Selain harga pasar, kondisi mobil merupakan aspek yang perlu dipertimbangkan dalam penentuan harga mobil. Mempertimbangkan data yang digunakan dalam analisis ini merupakan data US used car market, di mana pasar mobil bekas di US besarnya dua kali lipat dari pasar mobil baru, maka diperlukan </a:t>
            </a:r>
            <a:r>
              <a:rPr b="1" i="0" lang="en-US" sz="1500" u="none" cap="none" strike="noStrike">
                <a:solidFill>
                  <a:schemeClr val="dk1"/>
                </a:solidFill>
                <a:latin typeface="Arial"/>
                <a:ea typeface="Arial"/>
                <a:cs typeface="Arial"/>
                <a:sym typeface="Arial"/>
              </a:rPr>
              <a:t>ketepatan dan kecepatan</a:t>
            </a:r>
            <a:r>
              <a:rPr b="0" i="0" lang="en-US" sz="1500" u="none" cap="none" strike="noStrike">
                <a:solidFill>
                  <a:schemeClr val="dk1"/>
                </a:solidFill>
                <a:latin typeface="Arial"/>
                <a:ea typeface="Arial"/>
                <a:cs typeface="Arial"/>
                <a:sym typeface="Arial"/>
              </a:rPr>
              <a:t> dalam penilaian harga mobil bekas agar dapat </a:t>
            </a:r>
            <a:r>
              <a:rPr b="1" i="0" lang="en-US" sz="1500" u="none" cap="none" strike="noStrike">
                <a:solidFill>
                  <a:schemeClr val="dk1"/>
                </a:solidFill>
                <a:latin typeface="Arial"/>
                <a:ea typeface="Arial"/>
                <a:cs typeface="Arial"/>
                <a:sym typeface="Arial"/>
              </a:rPr>
              <a:t>mencapai harga yang optimum sesuai dengan kondisi mobil</a:t>
            </a:r>
            <a:r>
              <a:rPr b="0" i="0" lang="en-US" sz="1500" u="none" cap="none" strike="noStrike">
                <a:solidFill>
                  <a:schemeClr val="dk1"/>
                </a:solidFill>
                <a:latin typeface="Arial"/>
                <a:ea typeface="Arial"/>
                <a:cs typeface="Arial"/>
                <a:sym typeface="Arial"/>
              </a:rPr>
              <a:t>.</a:t>
            </a:r>
            <a:endParaRPr b="0" i="0" sz="1500" u="none" cap="none" strike="noStrike">
              <a:solidFill>
                <a:schemeClr val="dk1"/>
              </a:solidFill>
              <a:latin typeface="Arial"/>
              <a:ea typeface="Arial"/>
              <a:cs typeface="Arial"/>
              <a:sym typeface="Arial"/>
            </a:endParaRPr>
          </a:p>
        </p:txBody>
      </p:sp>
      <p:sp>
        <p:nvSpPr>
          <p:cNvPr id="91" name="Google Shape;91;g11beb0ec581_0_142"/>
          <p:cNvSpPr/>
          <p:nvPr/>
        </p:nvSpPr>
        <p:spPr>
          <a:xfrm>
            <a:off x="6362708" y="2314767"/>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92" name="Google Shape;92;g11beb0ec581_0_142"/>
          <p:cNvGrpSpPr/>
          <p:nvPr/>
        </p:nvGrpSpPr>
        <p:grpSpPr>
          <a:xfrm>
            <a:off x="6524234" y="2486752"/>
            <a:ext cx="509228" cy="488530"/>
            <a:chOff x="7142746" y="4629313"/>
            <a:chExt cx="381930" cy="366406"/>
          </a:xfrm>
        </p:grpSpPr>
        <p:sp>
          <p:nvSpPr>
            <p:cNvPr id="93" name="Google Shape;93;g11beb0ec581_0_142"/>
            <p:cNvSpPr/>
            <p:nvPr/>
          </p:nvSpPr>
          <p:spPr>
            <a:xfrm>
              <a:off x="7206241" y="4757432"/>
              <a:ext cx="200368" cy="181118"/>
            </a:xfrm>
            <a:custGeom>
              <a:rect b="b" l="l" r="r" t="t"/>
              <a:pathLst>
                <a:path extrusionOk="0" h="5297" w="586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g11beb0ec581_0_142"/>
            <p:cNvSpPr/>
            <p:nvPr/>
          </p:nvSpPr>
          <p:spPr>
            <a:xfrm>
              <a:off x="7255923" y="4812345"/>
              <a:ext cx="94508" cy="71428"/>
            </a:xfrm>
            <a:custGeom>
              <a:rect b="b" l="l" r="r" t="t"/>
              <a:pathLst>
                <a:path extrusionOk="0" h="2089" w="2764">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1beb0ec581_0_142"/>
            <p:cNvSpPr/>
            <p:nvPr/>
          </p:nvSpPr>
          <p:spPr>
            <a:xfrm>
              <a:off x="7142746" y="4701322"/>
              <a:ext cx="324931" cy="294397"/>
            </a:xfrm>
            <a:custGeom>
              <a:rect b="b" l="l" r="r" t="t"/>
              <a:pathLst>
                <a:path extrusionOk="0" h="8610" w="9503">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11beb0ec581_0_142"/>
            <p:cNvSpPr/>
            <p:nvPr/>
          </p:nvSpPr>
          <p:spPr>
            <a:xfrm>
              <a:off x="7400865" y="4707306"/>
              <a:ext cx="45647" cy="45647"/>
            </a:xfrm>
            <a:custGeom>
              <a:rect b="b" l="l" r="r" t="t"/>
              <a:pathLst>
                <a:path extrusionOk="0" h="1335" w="1335">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11beb0ec581_0_142"/>
            <p:cNvSpPr/>
            <p:nvPr/>
          </p:nvSpPr>
          <p:spPr>
            <a:xfrm>
              <a:off x="7479029" y="4649555"/>
              <a:ext cx="29542" cy="25234"/>
            </a:xfrm>
            <a:custGeom>
              <a:rect b="b" l="l" r="r" t="t"/>
              <a:pathLst>
                <a:path extrusionOk="0" h="738" w="864">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1beb0ec581_0_142"/>
            <p:cNvSpPr/>
            <p:nvPr/>
          </p:nvSpPr>
          <p:spPr>
            <a:xfrm>
              <a:off x="7422030" y="4629313"/>
              <a:ext cx="57033" cy="78027"/>
            </a:xfrm>
            <a:custGeom>
              <a:rect b="b" l="l" r="r" t="t"/>
              <a:pathLst>
                <a:path extrusionOk="0" h="2282" w="1668">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11beb0ec581_0_142"/>
            <p:cNvSpPr/>
            <p:nvPr/>
          </p:nvSpPr>
          <p:spPr>
            <a:xfrm>
              <a:off x="7446478" y="4674755"/>
              <a:ext cx="78198" cy="56212"/>
            </a:xfrm>
            <a:custGeom>
              <a:rect b="b" l="l" r="r" t="t"/>
              <a:pathLst>
                <a:path extrusionOk="0" h="1644" w="2287">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g11beb0ec581_0_142"/>
          <p:cNvSpPr/>
          <p:nvPr/>
        </p:nvSpPr>
        <p:spPr>
          <a:xfrm>
            <a:off x="9241958" y="2305142"/>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101" name="Google Shape;101;g11beb0ec581_0_142"/>
          <p:cNvGrpSpPr/>
          <p:nvPr/>
        </p:nvGrpSpPr>
        <p:grpSpPr>
          <a:xfrm>
            <a:off x="9395190" y="2477321"/>
            <a:ext cx="491678" cy="488124"/>
            <a:chOff x="1628166" y="3455447"/>
            <a:chExt cx="368768" cy="366102"/>
          </a:xfrm>
        </p:grpSpPr>
        <p:sp>
          <p:nvSpPr>
            <p:cNvPr id="102" name="Google Shape;102;g11beb0ec581_0_142"/>
            <p:cNvSpPr/>
            <p:nvPr/>
          </p:nvSpPr>
          <p:spPr>
            <a:xfrm>
              <a:off x="1712693" y="3648222"/>
              <a:ext cx="154015" cy="173327"/>
            </a:xfrm>
            <a:custGeom>
              <a:rect b="b" l="l" r="r" t="t"/>
              <a:pathLst>
                <a:path extrusionOk="0" h="5071" w="4506">
                  <a:moveTo>
                    <a:pt x="2290" y="0"/>
                  </a:moveTo>
                  <a:cubicBezTo>
                    <a:pt x="1981" y="0"/>
                    <a:pt x="1671" y="209"/>
                    <a:pt x="1671" y="625"/>
                  </a:cubicBezTo>
                  <a:cubicBezTo>
                    <a:pt x="1671" y="840"/>
                    <a:pt x="1790" y="1030"/>
                    <a:pt x="1981" y="1149"/>
                  </a:cubicBezTo>
                  <a:lnTo>
                    <a:pt x="1981" y="1864"/>
                  </a:lnTo>
                  <a:lnTo>
                    <a:pt x="1528" y="1864"/>
                  </a:lnTo>
                  <a:cubicBezTo>
                    <a:pt x="1100" y="1864"/>
                    <a:pt x="695" y="2173"/>
                    <a:pt x="623" y="2602"/>
                  </a:cubicBezTo>
                  <a:lnTo>
                    <a:pt x="99" y="4626"/>
                  </a:lnTo>
                  <a:cubicBezTo>
                    <a:pt x="1" y="4894"/>
                    <a:pt x="203" y="5070"/>
                    <a:pt x="404" y="5070"/>
                  </a:cubicBezTo>
                  <a:cubicBezTo>
                    <a:pt x="542" y="5070"/>
                    <a:pt x="680" y="4987"/>
                    <a:pt x="719" y="4793"/>
                  </a:cubicBezTo>
                  <a:lnTo>
                    <a:pt x="1242" y="2745"/>
                  </a:lnTo>
                  <a:cubicBezTo>
                    <a:pt x="1266" y="2602"/>
                    <a:pt x="1409" y="2507"/>
                    <a:pt x="1552" y="2507"/>
                  </a:cubicBezTo>
                  <a:lnTo>
                    <a:pt x="1981" y="2507"/>
                  </a:lnTo>
                  <a:lnTo>
                    <a:pt x="1981" y="4721"/>
                  </a:lnTo>
                  <a:cubicBezTo>
                    <a:pt x="1981" y="4924"/>
                    <a:pt x="2136" y="5025"/>
                    <a:pt x="2290" y="5025"/>
                  </a:cubicBezTo>
                  <a:cubicBezTo>
                    <a:pt x="2445" y="5025"/>
                    <a:pt x="2600" y="4924"/>
                    <a:pt x="2600" y="4721"/>
                  </a:cubicBezTo>
                  <a:lnTo>
                    <a:pt x="2600" y="2507"/>
                  </a:lnTo>
                  <a:lnTo>
                    <a:pt x="3029" y="2507"/>
                  </a:lnTo>
                  <a:cubicBezTo>
                    <a:pt x="3171" y="2507"/>
                    <a:pt x="3291" y="2626"/>
                    <a:pt x="3314" y="2769"/>
                  </a:cubicBezTo>
                  <a:lnTo>
                    <a:pt x="3838" y="4793"/>
                  </a:lnTo>
                  <a:cubicBezTo>
                    <a:pt x="3886" y="4936"/>
                    <a:pt x="4005" y="5031"/>
                    <a:pt x="4148" y="5031"/>
                  </a:cubicBezTo>
                  <a:lnTo>
                    <a:pt x="4243" y="5031"/>
                  </a:lnTo>
                  <a:cubicBezTo>
                    <a:pt x="4410" y="4983"/>
                    <a:pt x="4505" y="4817"/>
                    <a:pt x="4457" y="4650"/>
                  </a:cubicBezTo>
                  <a:lnTo>
                    <a:pt x="4481" y="4626"/>
                  </a:lnTo>
                  <a:lnTo>
                    <a:pt x="3957" y="2626"/>
                  </a:lnTo>
                  <a:cubicBezTo>
                    <a:pt x="3862" y="2173"/>
                    <a:pt x="3481" y="1864"/>
                    <a:pt x="3029" y="1864"/>
                  </a:cubicBezTo>
                  <a:lnTo>
                    <a:pt x="2624" y="1864"/>
                  </a:lnTo>
                  <a:lnTo>
                    <a:pt x="2624" y="1149"/>
                  </a:lnTo>
                  <a:cubicBezTo>
                    <a:pt x="2790" y="1030"/>
                    <a:pt x="2909" y="840"/>
                    <a:pt x="2909" y="625"/>
                  </a:cubicBezTo>
                  <a:cubicBezTo>
                    <a:pt x="2909" y="209"/>
                    <a:pt x="2600" y="0"/>
                    <a:pt x="229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1beb0ec581_0_142"/>
            <p:cNvSpPr/>
            <p:nvPr/>
          </p:nvSpPr>
          <p:spPr>
            <a:xfrm>
              <a:off x="1628166" y="3640771"/>
              <a:ext cx="74923" cy="95294"/>
            </a:xfrm>
            <a:custGeom>
              <a:rect b="b" l="l" r="r" t="t"/>
              <a:pathLst>
                <a:path extrusionOk="0" h="2788" w="2192">
                  <a:moveTo>
                    <a:pt x="357" y="1"/>
                  </a:moveTo>
                  <a:cubicBezTo>
                    <a:pt x="308" y="1"/>
                    <a:pt x="259" y="12"/>
                    <a:pt x="215" y="34"/>
                  </a:cubicBezTo>
                  <a:cubicBezTo>
                    <a:pt x="48" y="129"/>
                    <a:pt x="0" y="319"/>
                    <a:pt x="96" y="462"/>
                  </a:cubicBezTo>
                  <a:cubicBezTo>
                    <a:pt x="143" y="558"/>
                    <a:pt x="1358" y="2629"/>
                    <a:pt x="1358" y="2629"/>
                  </a:cubicBezTo>
                  <a:cubicBezTo>
                    <a:pt x="1418" y="2741"/>
                    <a:pt x="1512" y="2788"/>
                    <a:pt x="1609" y="2788"/>
                  </a:cubicBezTo>
                  <a:cubicBezTo>
                    <a:pt x="1819" y="2788"/>
                    <a:pt x="2036" y="2565"/>
                    <a:pt x="1906" y="2320"/>
                  </a:cubicBezTo>
                  <a:lnTo>
                    <a:pt x="1596" y="1796"/>
                  </a:lnTo>
                  <a:lnTo>
                    <a:pt x="2191" y="1439"/>
                  </a:lnTo>
                  <a:lnTo>
                    <a:pt x="1572" y="367"/>
                  </a:lnTo>
                  <a:lnTo>
                    <a:pt x="953" y="701"/>
                  </a:lnTo>
                  <a:lnTo>
                    <a:pt x="643" y="153"/>
                  </a:lnTo>
                  <a:cubicBezTo>
                    <a:pt x="578" y="54"/>
                    <a:pt x="466" y="1"/>
                    <a:pt x="35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11beb0ec581_0_142"/>
            <p:cNvSpPr/>
            <p:nvPr/>
          </p:nvSpPr>
          <p:spPr>
            <a:xfrm>
              <a:off x="1887011" y="3455447"/>
              <a:ext cx="109923" cy="147418"/>
            </a:xfrm>
            <a:custGeom>
              <a:rect b="b" l="l" r="r" t="t"/>
              <a:pathLst>
                <a:path extrusionOk="0" h="4313" w="3216">
                  <a:moveTo>
                    <a:pt x="974" y="0"/>
                  </a:moveTo>
                  <a:cubicBezTo>
                    <a:pt x="917" y="0"/>
                    <a:pt x="861" y="16"/>
                    <a:pt x="810" y="50"/>
                  </a:cubicBezTo>
                  <a:lnTo>
                    <a:pt x="0" y="502"/>
                  </a:lnTo>
                  <a:lnTo>
                    <a:pt x="2168" y="4313"/>
                  </a:lnTo>
                  <a:lnTo>
                    <a:pt x="3025" y="3836"/>
                  </a:lnTo>
                  <a:cubicBezTo>
                    <a:pt x="3168" y="3741"/>
                    <a:pt x="3215" y="3551"/>
                    <a:pt x="3120" y="3408"/>
                  </a:cubicBezTo>
                  <a:lnTo>
                    <a:pt x="1239" y="145"/>
                  </a:lnTo>
                  <a:cubicBezTo>
                    <a:pt x="1177" y="53"/>
                    <a:pt x="1076" y="0"/>
                    <a:pt x="97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1beb0ec581_0_142"/>
            <p:cNvSpPr/>
            <p:nvPr/>
          </p:nvSpPr>
          <p:spPr>
            <a:xfrm>
              <a:off x="1838168" y="3483167"/>
              <a:ext cx="105035" cy="139625"/>
            </a:xfrm>
            <a:custGeom>
              <a:rect b="b" l="l" r="r" t="t"/>
              <a:pathLst>
                <a:path extrusionOk="0" h="4085" w="3073">
                  <a:moveTo>
                    <a:pt x="882" y="1"/>
                  </a:moveTo>
                  <a:lnTo>
                    <a:pt x="596" y="168"/>
                  </a:lnTo>
                  <a:cubicBezTo>
                    <a:pt x="167" y="430"/>
                    <a:pt x="1" y="1001"/>
                    <a:pt x="263" y="1454"/>
                  </a:cubicBezTo>
                  <a:lnTo>
                    <a:pt x="1525" y="3621"/>
                  </a:lnTo>
                  <a:cubicBezTo>
                    <a:pt x="1683" y="3921"/>
                    <a:pt x="1987" y="4085"/>
                    <a:pt x="2306" y="4085"/>
                  </a:cubicBezTo>
                  <a:cubicBezTo>
                    <a:pt x="2468" y="4085"/>
                    <a:pt x="2634" y="4042"/>
                    <a:pt x="2787" y="3954"/>
                  </a:cubicBezTo>
                  <a:lnTo>
                    <a:pt x="3073" y="3811"/>
                  </a:lnTo>
                  <a:lnTo>
                    <a:pt x="882"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11beb0ec581_0_142"/>
            <p:cNvSpPr/>
            <p:nvPr/>
          </p:nvSpPr>
          <p:spPr>
            <a:xfrm>
              <a:off x="1669763" y="3519774"/>
              <a:ext cx="65079" cy="54620"/>
            </a:xfrm>
            <a:custGeom>
              <a:rect b="b" l="l" r="r" t="t"/>
              <a:pathLst>
                <a:path extrusionOk="0" h="1598" w="1904">
                  <a:moveTo>
                    <a:pt x="1537" y="1"/>
                  </a:moveTo>
                  <a:cubicBezTo>
                    <a:pt x="1483" y="1"/>
                    <a:pt x="1428" y="17"/>
                    <a:pt x="1379" y="49"/>
                  </a:cubicBezTo>
                  <a:lnTo>
                    <a:pt x="308" y="668"/>
                  </a:lnTo>
                  <a:cubicBezTo>
                    <a:pt x="1" y="771"/>
                    <a:pt x="221" y="1259"/>
                    <a:pt x="470" y="1259"/>
                  </a:cubicBezTo>
                  <a:cubicBezTo>
                    <a:pt x="511" y="1259"/>
                    <a:pt x="553" y="1246"/>
                    <a:pt x="593" y="1216"/>
                  </a:cubicBezTo>
                  <a:lnTo>
                    <a:pt x="855" y="1049"/>
                  </a:lnTo>
                  <a:lnTo>
                    <a:pt x="1189" y="1597"/>
                  </a:lnTo>
                  <a:lnTo>
                    <a:pt x="1713" y="1288"/>
                  </a:lnTo>
                  <a:lnTo>
                    <a:pt x="1427" y="740"/>
                  </a:lnTo>
                  <a:lnTo>
                    <a:pt x="1689" y="597"/>
                  </a:lnTo>
                  <a:cubicBezTo>
                    <a:pt x="1855" y="502"/>
                    <a:pt x="1903" y="311"/>
                    <a:pt x="1808" y="168"/>
                  </a:cubicBezTo>
                  <a:cubicBezTo>
                    <a:pt x="1745" y="59"/>
                    <a:pt x="1642" y="1"/>
                    <a:pt x="153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11beb0ec581_0_142"/>
            <p:cNvSpPr/>
            <p:nvPr/>
          </p:nvSpPr>
          <p:spPr>
            <a:xfrm>
              <a:off x="1691638" y="3534471"/>
              <a:ext cx="184811" cy="160475"/>
            </a:xfrm>
            <a:custGeom>
              <a:rect b="b" l="l" r="r" t="t"/>
              <a:pathLst>
                <a:path extrusionOk="0" h="4695" w="5407">
                  <a:moveTo>
                    <a:pt x="3859" y="0"/>
                  </a:moveTo>
                  <a:lnTo>
                    <a:pt x="596" y="1858"/>
                  </a:lnTo>
                  <a:cubicBezTo>
                    <a:pt x="144" y="2120"/>
                    <a:pt x="1" y="2691"/>
                    <a:pt x="263" y="3144"/>
                  </a:cubicBezTo>
                  <a:lnTo>
                    <a:pt x="882" y="4239"/>
                  </a:lnTo>
                  <a:cubicBezTo>
                    <a:pt x="1037" y="4530"/>
                    <a:pt x="1350" y="4694"/>
                    <a:pt x="1679" y="4694"/>
                  </a:cubicBezTo>
                  <a:cubicBezTo>
                    <a:pt x="1754" y="4694"/>
                    <a:pt x="1831" y="4686"/>
                    <a:pt x="1906" y="4668"/>
                  </a:cubicBezTo>
                  <a:cubicBezTo>
                    <a:pt x="1739" y="4454"/>
                    <a:pt x="1668" y="4215"/>
                    <a:pt x="1668" y="3953"/>
                  </a:cubicBezTo>
                  <a:cubicBezTo>
                    <a:pt x="1668" y="3154"/>
                    <a:pt x="2298" y="2690"/>
                    <a:pt x="2931" y="2690"/>
                  </a:cubicBezTo>
                  <a:cubicBezTo>
                    <a:pt x="3391" y="2690"/>
                    <a:pt x="3853" y="2935"/>
                    <a:pt x="4073" y="3477"/>
                  </a:cubicBezTo>
                  <a:lnTo>
                    <a:pt x="5407" y="2691"/>
                  </a:lnTo>
                  <a:lnTo>
                    <a:pt x="385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g11beb0ec581_0_142"/>
          <p:cNvSpPr/>
          <p:nvPr/>
        </p:nvSpPr>
        <p:spPr>
          <a:xfrm>
            <a:off x="6286500" y="5178225"/>
            <a:ext cx="5676900" cy="1279500"/>
          </a:xfrm>
          <a:prstGeom prst="rect">
            <a:avLst/>
          </a:prstGeom>
          <a:solidFill>
            <a:srgbClr val="66A482">
              <a:alpha val="11372"/>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1beb0ec581_0_142"/>
          <p:cNvSpPr/>
          <p:nvPr/>
        </p:nvSpPr>
        <p:spPr>
          <a:xfrm>
            <a:off x="6447199" y="5362558"/>
            <a:ext cx="832800" cy="832800"/>
          </a:xfrm>
          <a:prstGeom prst="ellipse">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110" name="Google Shape;110;g11beb0ec581_0_142"/>
          <p:cNvGrpSpPr/>
          <p:nvPr/>
        </p:nvGrpSpPr>
        <p:grpSpPr>
          <a:xfrm>
            <a:off x="7381495" y="5370817"/>
            <a:ext cx="2211876" cy="894314"/>
            <a:chOff x="1158000" y="2596763"/>
            <a:chExt cx="2061010" cy="670752"/>
          </a:xfrm>
        </p:grpSpPr>
        <p:sp>
          <p:nvSpPr>
            <p:cNvPr id="111" name="Google Shape;111;g11beb0ec581_0_142"/>
            <p:cNvSpPr txBox="1"/>
            <p:nvPr/>
          </p:nvSpPr>
          <p:spPr>
            <a:xfrm>
              <a:off x="1158000" y="2596763"/>
              <a:ext cx="2061000" cy="273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Fira Sans Extra Condensed"/>
                  <a:ea typeface="Fira Sans Extra Condensed"/>
                  <a:cs typeface="Fira Sans Extra Condensed"/>
                  <a:sym typeface="Fira Sans Extra Condensed"/>
                </a:rPr>
                <a:t>Business Metrics</a:t>
              </a:r>
              <a:endParaRPr b="1" i="0" sz="2400" u="none" cap="none" strike="noStrike">
                <a:solidFill>
                  <a:srgbClr val="000000"/>
                </a:solidFill>
                <a:latin typeface="Fira Sans Extra Condensed"/>
                <a:ea typeface="Fira Sans Extra Condensed"/>
                <a:cs typeface="Fira Sans Extra Condensed"/>
                <a:sym typeface="Fira Sans Extra Condensed"/>
              </a:endParaRPr>
            </a:p>
          </p:txBody>
        </p:sp>
        <p:sp>
          <p:nvSpPr>
            <p:cNvPr id="112" name="Google Shape;112;g11beb0ec581_0_142"/>
            <p:cNvSpPr txBox="1"/>
            <p:nvPr/>
          </p:nvSpPr>
          <p:spPr>
            <a:xfrm>
              <a:off x="1158010" y="2878715"/>
              <a:ext cx="2061000" cy="388800"/>
            </a:xfrm>
            <a:prstGeom prst="rect">
              <a:avLst/>
            </a:prstGeom>
            <a:noFill/>
            <a:ln>
              <a:noFill/>
            </a:ln>
          </p:spPr>
          <p:txBody>
            <a:bodyPr anchorCtr="0" anchor="ctr" bIns="121900" lIns="121900" spcFirstLastPara="1" rIns="121900" wrap="square" tIns="121900">
              <a:noAutofit/>
            </a:bodyPr>
            <a:lstStyle/>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Sales Revenue</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Appraisal time</a:t>
              </a:r>
              <a:endParaRPr b="0" i="0" sz="1600" u="none" cap="none" strike="noStrike">
                <a:solidFill>
                  <a:srgbClr val="000000"/>
                </a:solidFill>
                <a:latin typeface="Arial"/>
                <a:ea typeface="Arial"/>
                <a:cs typeface="Arial"/>
                <a:sym typeface="Arial"/>
              </a:endParaRPr>
            </a:p>
          </p:txBody>
        </p:sp>
      </p:grpSp>
      <p:grpSp>
        <p:nvGrpSpPr>
          <p:cNvPr id="113" name="Google Shape;113;g11beb0ec581_0_142"/>
          <p:cNvGrpSpPr/>
          <p:nvPr/>
        </p:nvGrpSpPr>
        <p:grpSpPr>
          <a:xfrm>
            <a:off x="6662007" y="5595800"/>
            <a:ext cx="403189" cy="366289"/>
            <a:chOff x="5588419" y="2287479"/>
            <a:chExt cx="403189" cy="366289"/>
          </a:xfrm>
        </p:grpSpPr>
        <p:sp>
          <p:nvSpPr>
            <p:cNvPr id="114" name="Google Shape;114;g11beb0ec581_0_142"/>
            <p:cNvSpPr/>
            <p:nvPr/>
          </p:nvSpPr>
          <p:spPr>
            <a:xfrm>
              <a:off x="5758654" y="2375401"/>
              <a:ext cx="89597" cy="106525"/>
            </a:xfrm>
            <a:custGeom>
              <a:rect b="b" l="l" r="r" t="t"/>
              <a:pathLst>
                <a:path extrusionOk="0" h="3115" w="2620">
                  <a:moveTo>
                    <a:pt x="334" y="1"/>
                  </a:moveTo>
                  <a:cubicBezTo>
                    <a:pt x="179" y="1"/>
                    <a:pt x="24" y="102"/>
                    <a:pt x="24" y="304"/>
                  </a:cubicBezTo>
                  <a:lnTo>
                    <a:pt x="24" y="2805"/>
                  </a:lnTo>
                  <a:cubicBezTo>
                    <a:pt x="0" y="2971"/>
                    <a:pt x="143" y="3114"/>
                    <a:pt x="310" y="3114"/>
                  </a:cubicBezTo>
                  <a:lnTo>
                    <a:pt x="2191" y="3114"/>
                  </a:lnTo>
                  <a:cubicBezTo>
                    <a:pt x="2620" y="3114"/>
                    <a:pt x="2620" y="2495"/>
                    <a:pt x="2191" y="2495"/>
                  </a:cubicBezTo>
                  <a:lnTo>
                    <a:pt x="643" y="2495"/>
                  </a:lnTo>
                  <a:lnTo>
                    <a:pt x="643" y="304"/>
                  </a:lnTo>
                  <a:cubicBezTo>
                    <a:pt x="643" y="102"/>
                    <a:pt x="488"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11beb0ec581_0_142"/>
            <p:cNvSpPr/>
            <p:nvPr/>
          </p:nvSpPr>
          <p:spPr>
            <a:xfrm>
              <a:off x="5588419" y="2287479"/>
              <a:ext cx="403189" cy="366289"/>
            </a:xfrm>
            <a:custGeom>
              <a:rect b="b" l="l" r="r" t="t"/>
              <a:pathLst>
                <a:path extrusionOk="0" h="10711" w="11790">
                  <a:moveTo>
                    <a:pt x="5314" y="0"/>
                  </a:moveTo>
                  <a:cubicBezTo>
                    <a:pt x="3611" y="0"/>
                    <a:pt x="1962" y="832"/>
                    <a:pt x="953" y="2327"/>
                  </a:cubicBezTo>
                  <a:lnTo>
                    <a:pt x="501" y="1970"/>
                  </a:lnTo>
                  <a:cubicBezTo>
                    <a:pt x="443" y="1931"/>
                    <a:pt x="379" y="1914"/>
                    <a:pt x="318" y="1914"/>
                  </a:cubicBezTo>
                  <a:cubicBezTo>
                    <a:pt x="153" y="1914"/>
                    <a:pt x="1" y="2041"/>
                    <a:pt x="1" y="2232"/>
                  </a:cubicBezTo>
                  <a:lnTo>
                    <a:pt x="1" y="5352"/>
                  </a:lnTo>
                  <a:cubicBezTo>
                    <a:pt x="1" y="5539"/>
                    <a:pt x="148" y="5667"/>
                    <a:pt x="315" y="5667"/>
                  </a:cubicBezTo>
                  <a:cubicBezTo>
                    <a:pt x="361" y="5667"/>
                    <a:pt x="408" y="5658"/>
                    <a:pt x="453" y="5638"/>
                  </a:cubicBezTo>
                  <a:lnTo>
                    <a:pt x="2954" y="4375"/>
                  </a:lnTo>
                  <a:cubicBezTo>
                    <a:pt x="3168" y="4280"/>
                    <a:pt x="3192" y="3994"/>
                    <a:pt x="3002" y="3852"/>
                  </a:cubicBezTo>
                  <a:lnTo>
                    <a:pt x="2478" y="3447"/>
                  </a:lnTo>
                  <a:cubicBezTo>
                    <a:pt x="3101" y="2452"/>
                    <a:pt x="4191" y="1887"/>
                    <a:pt x="5315" y="1887"/>
                  </a:cubicBezTo>
                  <a:cubicBezTo>
                    <a:pt x="5778" y="1887"/>
                    <a:pt x="6248" y="1983"/>
                    <a:pt x="6693" y="2185"/>
                  </a:cubicBezTo>
                  <a:cubicBezTo>
                    <a:pt x="9503" y="3375"/>
                    <a:pt x="9503" y="7352"/>
                    <a:pt x="6693" y="8519"/>
                  </a:cubicBezTo>
                  <a:cubicBezTo>
                    <a:pt x="6251" y="8704"/>
                    <a:pt x="5793" y="8792"/>
                    <a:pt x="5343" y="8792"/>
                  </a:cubicBezTo>
                  <a:cubicBezTo>
                    <a:pt x="3995" y="8792"/>
                    <a:pt x="2715" y="8006"/>
                    <a:pt x="2144" y="6685"/>
                  </a:cubicBezTo>
                  <a:cubicBezTo>
                    <a:pt x="1984" y="6263"/>
                    <a:pt x="1652" y="6086"/>
                    <a:pt x="1316" y="6086"/>
                  </a:cubicBezTo>
                  <a:cubicBezTo>
                    <a:pt x="704" y="6086"/>
                    <a:pt x="76" y="6671"/>
                    <a:pt x="430" y="7424"/>
                  </a:cubicBezTo>
                  <a:cubicBezTo>
                    <a:pt x="1309" y="9543"/>
                    <a:pt x="3323" y="10711"/>
                    <a:pt x="5367" y="10711"/>
                  </a:cubicBezTo>
                  <a:cubicBezTo>
                    <a:pt x="6700" y="10711"/>
                    <a:pt x="8045" y="10215"/>
                    <a:pt x="9098" y="9162"/>
                  </a:cubicBezTo>
                  <a:cubicBezTo>
                    <a:pt x="11789" y="6471"/>
                    <a:pt x="10932" y="1946"/>
                    <a:pt x="7431" y="446"/>
                  </a:cubicBezTo>
                  <a:cubicBezTo>
                    <a:pt x="6744" y="145"/>
                    <a:pt x="6024" y="0"/>
                    <a:pt x="53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6" name="Google Shape;116;g11beb0ec581_0_142"/>
          <p:cNvPicPr preferRelativeResize="0"/>
          <p:nvPr/>
        </p:nvPicPr>
        <p:blipFill rotWithShape="1">
          <a:blip r:embed="rId3">
            <a:alphaModFix/>
          </a:blip>
          <a:srcRect b="0" l="0" r="0" t="0"/>
          <a:stretch/>
        </p:blipFill>
        <p:spPr>
          <a:xfrm>
            <a:off x="609606" y="576728"/>
            <a:ext cx="1662319" cy="1662300"/>
          </a:xfrm>
          <a:prstGeom prst="rect">
            <a:avLst/>
          </a:prstGeom>
          <a:noFill/>
          <a:ln>
            <a:noFill/>
          </a:ln>
        </p:spPr>
      </p:pic>
      <p:sp>
        <p:nvSpPr>
          <p:cNvPr id="117" name="Google Shape;117;g11beb0ec581_0_142"/>
          <p:cNvSpPr txBox="1"/>
          <p:nvPr/>
        </p:nvSpPr>
        <p:spPr>
          <a:xfrm>
            <a:off x="704851" y="128400"/>
            <a:ext cx="9169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2ee8c2f73c_0_12"/>
          <p:cNvSpPr/>
          <p:nvPr/>
        </p:nvSpPr>
        <p:spPr>
          <a:xfrm>
            <a:off x="804125" y="945750"/>
            <a:ext cx="10991100" cy="5786400"/>
          </a:xfrm>
          <a:prstGeom prst="rect">
            <a:avLst/>
          </a:prstGeom>
          <a:solidFill>
            <a:srgbClr val="66A482">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12ee8c2f73c_0_12"/>
          <p:cNvSpPr/>
          <p:nvPr/>
        </p:nvSpPr>
        <p:spPr>
          <a:xfrm>
            <a:off x="3629925" y="5438175"/>
            <a:ext cx="7972500" cy="110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12ee8c2f73c_0_1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Modelling </a:t>
            </a:r>
            <a:r>
              <a:rPr b="1" i="0" lang="en-US" sz="2200" u="none" cap="none" strike="noStrike">
                <a:solidFill>
                  <a:srgbClr val="0198A3"/>
                </a:solidFill>
                <a:latin typeface="Montserrat"/>
                <a:ea typeface="Montserrat"/>
                <a:cs typeface="Montserrat"/>
                <a:sym typeface="Montserrat"/>
              </a:rPr>
              <a:t>(1/5)</a:t>
            </a:r>
            <a:endParaRPr b="1" i="0" sz="2200" u="none" cap="none" strike="noStrike">
              <a:solidFill>
                <a:srgbClr val="0198A3"/>
              </a:solidFill>
              <a:latin typeface="Montserrat"/>
              <a:ea typeface="Montserrat"/>
              <a:cs typeface="Montserrat"/>
              <a:sym typeface="Montserrat"/>
            </a:endParaRPr>
          </a:p>
        </p:txBody>
      </p:sp>
      <p:sp>
        <p:nvSpPr>
          <p:cNvPr id="399" name="Google Shape;399;g12ee8c2f73c_0_12"/>
          <p:cNvSpPr txBox="1"/>
          <p:nvPr/>
        </p:nvSpPr>
        <p:spPr>
          <a:xfrm>
            <a:off x="804125" y="945750"/>
            <a:ext cx="109911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Regression</a:t>
            </a:r>
            <a:endParaRPr b="0" i="0" sz="1200" u="none" cap="none" strike="noStrike">
              <a:solidFill>
                <a:schemeClr val="lt1"/>
              </a:solidFill>
              <a:latin typeface="Arial"/>
              <a:ea typeface="Arial"/>
              <a:cs typeface="Arial"/>
              <a:sym typeface="Arial"/>
            </a:endParaRPr>
          </a:p>
        </p:txBody>
      </p:sp>
      <p:graphicFrame>
        <p:nvGraphicFramePr>
          <p:cNvPr id="400" name="Google Shape;400;g12ee8c2f73c_0_12"/>
          <p:cNvGraphicFramePr/>
          <p:nvPr/>
        </p:nvGraphicFramePr>
        <p:xfrm>
          <a:off x="965525" y="15740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Metrics</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rtl="0" algn="ctr">
                        <a:spcBef>
                          <a:spcPts val="0"/>
                        </a:spcBef>
                        <a:spcAft>
                          <a:spcPts val="0"/>
                        </a:spcAft>
                        <a:buNone/>
                      </a:pPr>
                      <a:r>
                        <a:rPr lang="en-US" sz="1200"/>
                        <a:t>5178.11</a:t>
                      </a:r>
                      <a:endParaRPr sz="1200"/>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rtl="0" algn="ctr">
                        <a:spcBef>
                          <a:spcPts val="0"/>
                        </a:spcBef>
                        <a:spcAft>
                          <a:spcPts val="0"/>
                        </a:spcAft>
                        <a:buNone/>
                      </a:pPr>
                      <a:r>
                        <a:rPr lang="en-US" sz="1200"/>
                        <a:t>3994.81</a:t>
                      </a:r>
                      <a:endParaRPr sz="1200"/>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rtl="0" algn="ctr">
                        <a:spcBef>
                          <a:spcPts val="0"/>
                        </a:spcBef>
                        <a:spcAft>
                          <a:spcPts val="0"/>
                        </a:spcAft>
                        <a:buNone/>
                      </a:pPr>
                      <a:r>
                        <a:rPr lang="en-US" sz="1200"/>
                        <a:t>0.540</a:t>
                      </a:r>
                      <a:endParaRPr sz="1200"/>
                    </a:p>
                  </a:txBody>
                  <a:tcPr marT="91425" marB="91425" marR="91425" marL="91425" anchor="ctr">
                    <a:lnB cap="flat" cmpd="sng" w="9525">
                      <a:solidFill>
                        <a:srgbClr val="9E9E9E"/>
                      </a:solidFill>
                      <a:prstDash val="solid"/>
                      <a:round/>
                      <a:headEnd len="sm" w="sm" type="none"/>
                      <a:tailEnd len="sm" w="sm" type="none"/>
                    </a:lnB>
                  </a:tcPr>
                </a:tc>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5193.46</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4006.74</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a:t>
                      </a:r>
                      <a:r>
                        <a:rPr lang="en-US" sz="1200"/>
                        <a:t>37</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0.540</a:t>
                      </a:r>
                      <a:endParaRPr sz="1200" u="none" cap="none" strike="noStrike"/>
                    </a:p>
                  </a:txBody>
                  <a:tcPr marT="91425" marB="91425" marR="91425" marL="91425" anchor="ct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0.537</a:t>
                      </a:r>
                      <a:endParaRPr sz="1200" u="none" cap="none" strike="noStrike"/>
                    </a:p>
                  </a:txBody>
                  <a:tcPr marT="91425" marB="91425" marR="91425" marL="91425" anchor="ctr"/>
                </a:tc>
              </a:tr>
            </a:tbl>
          </a:graphicData>
        </a:graphic>
      </p:graphicFrame>
      <p:sp>
        <p:nvSpPr>
          <p:cNvPr id="401" name="Google Shape;401;g12ee8c2f73c_0_12"/>
          <p:cNvSpPr txBox="1"/>
          <p:nvPr/>
        </p:nvSpPr>
        <p:spPr>
          <a:xfrm>
            <a:off x="965525" y="5344425"/>
            <a:ext cx="2407500" cy="892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Model algoritma linear regression menunjukkan training score &gt; testing score, namun jaraknya tidak terlalu jauh.</a:t>
            </a:r>
            <a:endParaRPr b="0" i="0" sz="1150" u="none" cap="none" strike="noStrike">
              <a:solidFill>
                <a:schemeClr val="dk1"/>
              </a:solidFill>
              <a:latin typeface="Arial"/>
              <a:ea typeface="Arial"/>
              <a:cs typeface="Arial"/>
              <a:sym typeface="Arial"/>
            </a:endParaRPr>
          </a:p>
        </p:txBody>
      </p:sp>
      <p:graphicFrame>
        <p:nvGraphicFramePr>
          <p:cNvPr id="402" name="Google Shape;402;g12ee8c2f73c_0_12"/>
          <p:cNvGraphicFramePr/>
          <p:nvPr/>
        </p:nvGraphicFramePr>
        <p:xfrm>
          <a:off x="3708725" y="15740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Setelah Hyperparameters tuning (Ridge)</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5193.46</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4006.74</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u="none" cap="none" strike="noStrike">
                          <a:solidFill>
                            <a:schemeClr val="dk1"/>
                          </a:solidFill>
                        </a:rPr>
                        <a:t>0.53</a:t>
                      </a:r>
                      <a:r>
                        <a:rPr lang="en-US" sz="1200">
                          <a:solidFill>
                            <a:schemeClr val="dk1"/>
                          </a:solidFill>
                        </a:rPr>
                        <a:t>7</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0.540</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0.537</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403" name="Google Shape;403;g12ee8c2f73c_0_12"/>
          <p:cNvGraphicFramePr/>
          <p:nvPr/>
        </p:nvGraphicFramePr>
        <p:xfrm>
          <a:off x="6451850" y="15740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Setelah Hyperparameters tuning (Lasso)</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5193.46</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4006.74</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a:t>
                      </a:r>
                      <a:r>
                        <a:rPr lang="en-US" sz="1200"/>
                        <a:t>37</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a:t>
                      </a:r>
                      <a:r>
                        <a:rPr lang="en-US" sz="1200"/>
                        <a:t>40</a:t>
                      </a:r>
                      <a:endParaRPr sz="1200" u="none" cap="none" strike="noStrike"/>
                    </a:p>
                  </a:txBody>
                  <a:tcPr marT="91425" marB="91425" marR="91425" marL="91425" anchor="ct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a:t>
                      </a:r>
                      <a:r>
                        <a:rPr lang="en-US" sz="1200"/>
                        <a:t>37</a:t>
                      </a:r>
                      <a:endParaRPr sz="1200" u="none" cap="none" strike="noStrike"/>
                    </a:p>
                  </a:txBody>
                  <a:tcPr marT="91425" marB="91425" marR="91425" marL="91425" anchor="ctr"/>
                </a:tc>
              </a:tr>
            </a:tbl>
          </a:graphicData>
        </a:graphic>
      </p:graphicFrame>
      <p:graphicFrame>
        <p:nvGraphicFramePr>
          <p:cNvPr id="404" name="Google Shape;404;g12ee8c2f73c_0_12"/>
          <p:cNvGraphicFramePr/>
          <p:nvPr/>
        </p:nvGraphicFramePr>
        <p:xfrm>
          <a:off x="9194975" y="15740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Setelah Hyperparameters tuning (Elastic Net)</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5193.46</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4006.74</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0.53</a:t>
                      </a:r>
                      <a:r>
                        <a:rPr lang="en-US" sz="1200"/>
                        <a:t>7</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0.540</a:t>
                      </a:r>
                      <a:endParaRPr sz="1200" u="none" cap="none" strike="noStrike"/>
                    </a:p>
                  </a:txBody>
                  <a:tcPr marT="91425" marB="91425" marR="91425" marL="91425" anchor="ct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0.537</a:t>
                      </a:r>
                      <a:endParaRPr sz="1200" u="none" cap="none" strike="noStrike"/>
                    </a:p>
                  </a:txBody>
                  <a:tcPr marT="91425" marB="91425" marR="91425" marL="91425" anchor="ctr"/>
                </a:tc>
              </a:tr>
            </a:tbl>
          </a:graphicData>
        </a:graphic>
      </p:graphicFrame>
      <p:sp>
        <p:nvSpPr>
          <p:cNvPr id="405" name="Google Shape;405;g12ee8c2f73c_0_12"/>
          <p:cNvSpPr txBox="1"/>
          <p:nvPr/>
        </p:nvSpPr>
        <p:spPr>
          <a:xfrm>
            <a:off x="3686775" y="4494575"/>
            <a:ext cx="2407500" cy="71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alpha: </a:t>
            </a:r>
            <a:r>
              <a:rPr lang="en-US" sz="1150">
                <a:solidFill>
                  <a:schemeClr val="dk1"/>
                </a:solidFill>
              </a:rPr>
              <a:t>5</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solver: cholesky</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fit_intercept: True</a:t>
            </a:r>
            <a:endParaRPr b="0" i="0" sz="1150" u="none" cap="none" strike="noStrike">
              <a:solidFill>
                <a:schemeClr val="dk1"/>
              </a:solidFill>
              <a:latin typeface="Arial"/>
              <a:ea typeface="Arial"/>
              <a:cs typeface="Arial"/>
              <a:sym typeface="Arial"/>
            </a:endParaRPr>
          </a:p>
        </p:txBody>
      </p:sp>
      <p:sp>
        <p:nvSpPr>
          <p:cNvPr id="406" name="Google Shape;406;g12ee8c2f73c_0_12"/>
          <p:cNvSpPr txBox="1"/>
          <p:nvPr/>
        </p:nvSpPr>
        <p:spPr>
          <a:xfrm>
            <a:off x="6451813" y="4494575"/>
            <a:ext cx="2407500" cy="71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alpha: 0.02</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selection: Random</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fit_intercept: True</a:t>
            </a:r>
            <a:endParaRPr b="0" i="0" sz="1150" u="none" cap="none" strike="noStrike">
              <a:solidFill>
                <a:schemeClr val="dk1"/>
              </a:solidFill>
              <a:latin typeface="Arial"/>
              <a:ea typeface="Arial"/>
              <a:cs typeface="Arial"/>
              <a:sym typeface="Arial"/>
            </a:endParaRPr>
          </a:p>
        </p:txBody>
      </p:sp>
      <p:sp>
        <p:nvSpPr>
          <p:cNvPr id="407" name="Google Shape;407;g12ee8c2f73c_0_12"/>
          <p:cNvSpPr txBox="1"/>
          <p:nvPr/>
        </p:nvSpPr>
        <p:spPr>
          <a:xfrm>
            <a:off x="9216875" y="4494575"/>
            <a:ext cx="2407500" cy="715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Best alpha: 0.0001</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Best l1_ratio: 0.35</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Best fit_intercept: True</a:t>
            </a:r>
            <a:endParaRPr b="0" i="0" sz="1150" u="none" cap="none" strike="noStrike">
              <a:solidFill>
                <a:schemeClr val="dk1"/>
              </a:solidFill>
              <a:latin typeface="Arial"/>
              <a:ea typeface="Arial"/>
              <a:cs typeface="Arial"/>
              <a:sym typeface="Arial"/>
            </a:endParaRPr>
          </a:p>
        </p:txBody>
      </p:sp>
      <p:sp>
        <p:nvSpPr>
          <p:cNvPr id="408" name="Google Shape;408;g12ee8c2f73c_0_12"/>
          <p:cNvSpPr txBox="1"/>
          <p:nvPr/>
        </p:nvSpPr>
        <p:spPr>
          <a:xfrm>
            <a:off x="5050325" y="5469700"/>
            <a:ext cx="2784600" cy="10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rPr b="1" i="0" lang="en-US" sz="1150" u="none" cap="none" strike="noStrike">
                <a:solidFill>
                  <a:schemeClr val="dk1"/>
                </a:solidFill>
                <a:latin typeface="Arial"/>
                <a:ea typeface="Arial"/>
                <a:cs typeface="Arial"/>
                <a:sym typeface="Arial"/>
              </a:rPr>
              <a:t>Coefficients:</a:t>
            </a:r>
            <a:endParaRPr b="1"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‘year_norm’: </a:t>
            </a:r>
            <a:r>
              <a:rPr lang="en-US" sz="1150">
                <a:solidFill>
                  <a:schemeClr val="dk1"/>
                </a:solidFill>
              </a:rPr>
              <a:t>5.548</a:t>
            </a:r>
            <a:endParaRPr b="0"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a:t>
            </a:r>
            <a:r>
              <a:rPr lang="en-US" sz="1150">
                <a:solidFill>
                  <a:schemeClr val="dk1"/>
                </a:solidFill>
              </a:rPr>
              <a:t>condition</a:t>
            </a:r>
            <a:r>
              <a:rPr b="0" i="0" lang="en-US" sz="1150" u="none" cap="none" strike="noStrike">
                <a:solidFill>
                  <a:schemeClr val="dk1"/>
                </a:solidFill>
                <a:latin typeface="Arial"/>
                <a:ea typeface="Arial"/>
                <a:cs typeface="Arial"/>
                <a:sym typeface="Arial"/>
              </a:rPr>
              <a:t>’: </a:t>
            </a:r>
            <a:r>
              <a:rPr lang="en-US" sz="1150">
                <a:solidFill>
                  <a:schemeClr val="dk1"/>
                </a:solidFill>
              </a:rPr>
              <a:t>2.170</a:t>
            </a:r>
            <a:endParaRPr b="0"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a:t>
            </a:r>
            <a:r>
              <a:rPr lang="en-US" sz="1150">
                <a:solidFill>
                  <a:schemeClr val="dk1"/>
                </a:solidFill>
              </a:rPr>
              <a:t>odometer</a:t>
            </a:r>
            <a:r>
              <a:rPr b="0" i="0" lang="en-US" sz="1150" u="none" cap="none" strike="noStrike">
                <a:solidFill>
                  <a:schemeClr val="dk1"/>
                </a:solidFill>
                <a:latin typeface="Arial"/>
                <a:ea typeface="Arial"/>
                <a:cs typeface="Arial"/>
                <a:sym typeface="Arial"/>
              </a:rPr>
              <a:t>’: </a:t>
            </a:r>
            <a:r>
              <a:rPr lang="en-US" sz="1150">
                <a:solidFill>
                  <a:schemeClr val="dk1"/>
                </a:solidFill>
              </a:rPr>
              <a:t>-4.982</a:t>
            </a:r>
            <a:endParaRPr b="0"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‘transmission_label’: </a:t>
            </a:r>
            <a:r>
              <a:rPr lang="en-US" sz="1150">
                <a:solidFill>
                  <a:schemeClr val="dk1"/>
                </a:solidFill>
              </a:rPr>
              <a:t>1</a:t>
            </a:r>
            <a:r>
              <a:rPr b="0" i="0" lang="en-US" sz="1150" u="none" cap="none" strike="noStrike">
                <a:solidFill>
                  <a:schemeClr val="dk1"/>
                </a:solidFill>
                <a:latin typeface="Arial"/>
                <a:ea typeface="Arial"/>
                <a:cs typeface="Arial"/>
                <a:sym typeface="Arial"/>
              </a:rPr>
              <a:t>.</a:t>
            </a:r>
            <a:r>
              <a:rPr lang="en-US" sz="1150">
                <a:solidFill>
                  <a:schemeClr val="dk1"/>
                </a:solidFill>
              </a:rPr>
              <a:t>615</a:t>
            </a:r>
            <a:endParaRPr b="0" i="0" sz="1150" u="none" cap="none" strike="noStrike">
              <a:solidFill>
                <a:schemeClr val="dk1"/>
              </a:solidFill>
              <a:latin typeface="Arial"/>
              <a:ea typeface="Arial"/>
              <a:cs typeface="Arial"/>
              <a:sym typeface="Arial"/>
            </a:endParaRPr>
          </a:p>
        </p:txBody>
      </p:sp>
      <p:sp>
        <p:nvSpPr>
          <p:cNvPr id="409" name="Google Shape;409;g12ee8c2f73c_0_12"/>
          <p:cNvSpPr txBox="1"/>
          <p:nvPr/>
        </p:nvSpPr>
        <p:spPr>
          <a:xfrm>
            <a:off x="7054525" y="5469700"/>
            <a:ext cx="2784600" cy="10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‘make_label’: </a:t>
            </a:r>
            <a:r>
              <a:rPr lang="en-US" sz="1150">
                <a:solidFill>
                  <a:schemeClr val="dk1"/>
                </a:solidFill>
              </a:rPr>
              <a:t>2.200</a:t>
            </a:r>
            <a:endParaRPr b="0"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‘body_label’: -</a:t>
            </a:r>
            <a:r>
              <a:rPr lang="en-US" sz="1150">
                <a:solidFill>
                  <a:schemeClr val="dk1"/>
                </a:solidFill>
              </a:rPr>
              <a:t>3.601</a:t>
            </a:r>
            <a:endParaRPr b="0"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‘color_label’: </a:t>
            </a:r>
            <a:r>
              <a:rPr lang="en-US" sz="1150">
                <a:solidFill>
                  <a:schemeClr val="dk1"/>
                </a:solidFill>
              </a:rPr>
              <a:t>1.979</a:t>
            </a:r>
            <a:endParaRPr b="0"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‘model_label’: </a:t>
            </a:r>
            <a:r>
              <a:rPr lang="en-US" sz="1150">
                <a:solidFill>
                  <a:schemeClr val="dk1"/>
                </a:solidFill>
              </a:rPr>
              <a:t>1.824</a:t>
            </a:r>
            <a:endParaRPr b="0"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‘trim_label’: </a:t>
            </a:r>
            <a:r>
              <a:rPr lang="en-US" sz="1150">
                <a:solidFill>
                  <a:schemeClr val="dk1"/>
                </a:solidFill>
              </a:rPr>
              <a:t>2.167</a:t>
            </a:r>
            <a:endParaRPr b="0" i="0" sz="1150" u="none" cap="none" strike="noStrike">
              <a:solidFill>
                <a:schemeClr val="dk1"/>
              </a:solidFill>
              <a:latin typeface="Arial"/>
              <a:ea typeface="Arial"/>
              <a:cs typeface="Arial"/>
              <a:sym typeface="Arial"/>
            </a:endParaRPr>
          </a:p>
        </p:txBody>
      </p:sp>
      <p:sp>
        <p:nvSpPr>
          <p:cNvPr id="410" name="Google Shape;410;g12ee8c2f73c_0_12"/>
          <p:cNvSpPr txBox="1"/>
          <p:nvPr/>
        </p:nvSpPr>
        <p:spPr>
          <a:xfrm>
            <a:off x="8920625" y="5438175"/>
            <a:ext cx="19290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rPr b="1" i="0" lang="en-US" sz="1150" u="none" cap="none" strike="noStrike">
                <a:solidFill>
                  <a:schemeClr val="dk1"/>
                </a:solidFill>
                <a:latin typeface="Arial"/>
                <a:ea typeface="Arial"/>
                <a:cs typeface="Arial"/>
                <a:sym typeface="Arial"/>
              </a:rPr>
              <a:t>Intercept:</a:t>
            </a:r>
            <a:endParaRPr b="1"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‘sellingprice_std’: -1</a:t>
            </a:r>
            <a:r>
              <a:rPr lang="en-US" sz="1150">
                <a:solidFill>
                  <a:schemeClr val="dk1"/>
                </a:solidFill>
              </a:rPr>
              <a:t>111511</a:t>
            </a:r>
            <a:endParaRPr b="0" i="0" sz="1150" u="none" cap="none" strike="noStrike">
              <a:solidFill>
                <a:srgbClr val="000000"/>
              </a:solidFill>
              <a:latin typeface="Arial"/>
              <a:ea typeface="Arial"/>
              <a:cs typeface="Arial"/>
              <a:sym typeface="Arial"/>
            </a:endParaRPr>
          </a:p>
        </p:txBody>
      </p:sp>
      <p:sp>
        <p:nvSpPr>
          <p:cNvPr id="411" name="Google Shape;411;g12ee8c2f73c_0_12"/>
          <p:cNvSpPr txBox="1"/>
          <p:nvPr/>
        </p:nvSpPr>
        <p:spPr>
          <a:xfrm>
            <a:off x="3629925" y="5438175"/>
            <a:ext cx="1363500" cy="1108200"/>
          </a:xfrm>
          <a:prstGeom prst="rect">
            <a:avLst/>
          </a:prstGeom>
          <a:solidFill>
            <a:srgbClr val="0198A3"/>
          </a:solid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Pengaruh</a:t>
            </a:r>
            <a:endParaRPr b="1"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Fitur</a:t>
            </a:r>
            <a:endParaRPr b="1" i="0" sz="12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12f2f0782e6_2_10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Modelling </a:t>
            </a:r>
            <a:r>
              <a:rPr b="1" i="0" lang="en-US" sz="2200" u="none" cap="none" strike="noStrike">
                <a:solidFill>
                  <a:srgbClr val="0198A3"/>
                </a:solidFill>
                <a:latin typeface="Montserrat"/>
                <a:ea typeface="Montserrat"/>
                <a:cs typeface="Montserrat"/>
                <a:sym typeface="Montserrat"/>
              </a:rPr>
              <a:t>(2/5)</a:t>
            </a:r>
            <a:endParaRPr b="1" i="0" sz="2200" u="none" cap="none" strike="noStrike">
              <a:solidFill>
                <a:srgbClr val="0198A3"/>
              </a:solidFill>
              <a:latin typeface="Montserrat"/>
              <a:ea typeface="Montserrat"/>
              <a:cs typeface="Montserrat"/>
              <a:sym typeface="Montserrat"/>
            </a:endParaRPr>
          </a:p>
        </p:txBody>
      </p:sp>
      <p:sp>
        <p:nvSpPr>
          <p:cNvPr id="418" name="Google Shape;418;g12f2f0782e6_2_100"/>
          <p:cNvSpPr/>
          <p:nvPr/>
        </p:nvSpPr>
        <p:spPr>
          <a:xfrm>
            <a:off x="804125" y="945750"/>
            <a:ext cx="10991100" cy="5786400"/>
          </a:xfrm>
          <a:prstGeom prst="rect">
            <a:avLst/>
          </a:prstGeom>
          <a:solidFill>
            <a:srgbClr val="66A482">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12f2f0782e6_2_100"/>
          <p:cNvSpPr txBox="1"/>
          <p:nvPr/>
        </p:nvSpPr>
        <p:spPr>
          <a:xfrm>
            <a:off x="804125" y="945750"/>
            <a:ext cx="109911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Decision Tree</a:t>
            </a:r>
            <a:endParaRPr b="0" i="0" sz="1200" u="none" cap="none" strike="noStrike">
              <a:solidFill>
                <a:schemeClr val="lt1"/>
              </a:solidFill>
              <a:latin typeface="Arial"/>
              <a:ea typeface="Arial"/>
              <a:cs typeface="Arial"/>
              <a:sym typeface="Arial"/>
            </a:endParaRPr>
          </a:p>
        </p:txBody>
      </p:sp>
      <p:sp>
        <p:nvSpPr>
          <p:cNvPr id="420" name="Google Shape;420;g12f2f0782e6_2_100"/>
          <p:cNvSpPr txBox="1"/>
          <p:nvPr/>
        </p:nvSpPr>
        <p:spPr>
          <a:xfrm>
            <a:off x="6903925" y="149787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Importance (Before Hyperparameters tuning)</a:t>
            </a:r>
            <a:endParaRPr b="0" i="0" sz="1200" u="none" cap="none" strike="noStrike">
              <a:solidFill>
                <a:schemeClr val="lt1"/>
              </a:solidFill>
              <a:latin typeface="Arial"/>
              <a:ea typeface="Arial"/>
              <a:cs typeface="Arial"/>
              <a:sym typeface="Arial"/>
            </a:endParaRPr>
          </a:p>
        </p:txBody>
      </p:sp>
      <p:graphicFrame>
        <p:nvGraphicFramePr>
          <p:cNvPr id="421" name="Google Shape;421;g12f2f0782e6_2_100"/>
          <p:cNvGraphicFramePr/>
          <p:nvPr/>
        </p:nvGraphicFramePr>
        <p:xfrm>
          <a:off x="940213" y="14978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Metrics</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48.169</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0.558</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a:t>
                      </a:r>
                      <a:r>
                        <a:rPr lang="en-US" sz="1200"/>
                        <a:t>643</a:t>
                      </a:r>
                      <a:endParaRPr sz="1200" u="none" cap="none" strike="noStrike"/>
                    </a:p>
                  </a:txBody>
                  <a:tcPr marT="91425" marB="91425" marR="91425" marL="91425" anchor="ctr"/>
                </a:tc>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4560.119</a:t>
                      </a:r>
                      <a:r>
                        <a:rPr lang="en-US" sz="1200" u="none" cap="none" strike="noStrike">
                          <a:solidFill>
                            <a:schemeClr val="dk1"/>
                          </a:solidFill>
                        </a:rPr>
                        <a:t> </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rPr>
                        <a:t>2937.275</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0.643</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0.999</a:t>
                      </a:r>
                      <a:endParaRPr sz="1200" u="none" cap="none" strike="noStrike"/>
                    </a:p>
                  </a:txBody>
                  <a:tcPr marT="91425" marB="91425" marR="91425" marL="91425" anchor="ct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0.643</a:t>
                      </a:r>
                      <a:endParaRPr sz="1200" u="none" cap="none" strike="noStrike"/>
                    </a:p>
                  </a:txBody>
                  <a:tcPr marT="91425" marB="91425" marR="91425" marL="91425" anchor="ctr"/>
                </a:tc>
              </a:tr>
            </a:tbl>
          </a:graphicData>
        </a:graphic>
      </p:graphicFrame>
      <p:sp>
        <p:nvSpPr>
          <p:cNvPr id="422" name="Google Shape;422;g12f2f0782e6_2_100"/>
          <p:cNvSpPr txBox="1"/>
          <p:nvPr/>
        </p:nvSpPr>
        <p:spPr>
          <a:xfrm>
            <a:off x="884188" y="5192025"/>
            <a:ext cx="2463600" cy="1539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en-US" sz="1100" u="none" cap="none" strike="noStrike">
                <a:solidFill>
                  <a:schemeClr val="accent2"/>
                </a:solidFill>
                <a:latin typeface="Arial"/>
                <a:ea typeface="Arial"/>
                <a:cs typeface="Arial"/>
                <a:sym typeface="Arial"/>
              </a:rPr>
              <a:t>Model algoritma Decision Tree menunjukkan training score &gt; testing score dengan jarak yang cukup besar. Hasil train accuracy sangat besar (mendekati 1), hal ini mengindikasi terdapat overfitting sehingga perlu dilakukan tuning hyperparameters.</a:t>
            </a:r>
            <a:endParaRPr b="0" i="0" sz="1100" u="none" cap="none" strike="noStrike">
              <a:solidFill>
                <a:srgbClr val="000000"/>
              </a:solidFill>
              <a:latin typeface="Arial"/>
              <a:ea typeface="Arial"/>
              <a:cs typeface="Arial"/>
              <a:sym typeface="Arial"/>
            </a:endParaRPr>
          </a:p>
        </p:txBody>
      </p:sp>
      <p:graphicFrame>
        <p:nvGraphicFramePr>
          <p:cNvPr id="423" name="Google Shape;423;g12f2f0782e6_2_100"/>
          <p:cNvGraphicFramePr/>
          <p:nvPr/>
        </p:nvGraphicFramePr>
        <p:xfrm>
          <a:off x="3915413" y="14978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Setelah Hyperparameters tuning</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3581.194</a:t>
                      </a:r>
                      <a:endParaRPr sz="1200" u="none" cap="none" strike="noStrike">
                        <a:solidFill>
                          <a:schemeClr val="dk1"/>
                        </a:solidFill>
                      </a:endParaRPr>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2447.575</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u="none" cap="none" strike="noStrike">
                          <a:solidFill>
                            <a:schemeClr val="dk1"/>
                          </a:solidFill>
                        </a:rPr>
                        <a:t>0.78</a:t>
                      </a:r>
                      <a:r>
                        <a:rPr lang="en-US" sz="1200">
                          <a:solidFill>
                            <a:schemeClr val="dk1"/>
                          </a:solidFill>
                        </a:rPr>
                        <a:t>0</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a:t>
                      </a:r>
                      <a:r>
                        <a:rPr lang="en-US" sz="1200"/>
                        <a:t>795</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0.78</a:t>
                      </a:r>
                      <a:r>
                        <a:rPr lang="en-US" sz="1200"/>
                        <a:t>0</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24" name="Google Shape;424;g12f2f0782e6_2_100"/>
          <p:cNvSpPr txBox="1"/>
          <p:nvPr/>
        </p:nvSpPr>
        <p:spPr>
          <a:xfrm>
            <a:off x="3915388" y="4339150"/>
            <a:ext cx="2407500" cy="1423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max_depth: 64</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min_samples_split: 100</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min_samples_leaf: 10</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max_features: auto</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criterion: friedman_mse</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splitter: random</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150" u="none" cap="none" strike="noStrike">
              <a:solidFill>
                <a:schemeClr val="dk1"/>
              </a:solidFill>
              <a:latin typeface="Arial"/>
              <a:ea typeface="Arial"/>
              <a:cs typeface="Arial"/>
              <a:sym typeface="Arial"/>
            </a:endParaRPr>
          </a:p>
        </p:txBody>
      </p:sp>
      <p:sp>
        <p:nvSpPr>
          <p:cNvPr id="425" name="Google Shape;425;g12f2f0782e6_2_100"/>
          <p:cNvSpPr txBox="1"/>
          <p:nvPr/>
        </p:nvSpPr>
        <p:spPr>
          <a:xfrm>
            <a:off x="6842025" y="4099900"/>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Importance (After Hyperparameters tuning)</a:t>
            </a:r>
            <a:endParaRPr b="0" i="0" sz="1200" u="none" cap="none" strike="noStrike">
              <a:solidFill>
                <a:schemeClr val="lt1"/>
              </a:solidFill>
              <a:latin typeface="Arial"/>
              <a:ea typeface="Arial"/>
              <a:cs typeface="Arial"/>
              <a:sym typeface="Arial"/>
            </a:endParaRPr>
          </a:p>
        </p:txBody>
      </p:sp>
      <p:pic>
        <p:nvPicPr>
          <p:cNvPr id="426" name="Google Shape;426;g12f2f0782e6_2_100"/>
          <p:cNvPicPr preferRelativeResize="0"/>
          <p:nvPr/>
        </p:nvPicPr>
        <p:blipFill>
          <a:blip r:embed="rId3">
            <a:alphaModFix/>
          </a:blip>
          <a:stretch>
            <a:fillRect/>
          </a:stretch>
        </p:blipFill>
        <p:spPr>
          <a:xfrm>
            <a:off x="7668789" y="1916888"/>
            <a:ext cx="3101775" cy="2133293"/>
          </a:xfrm>
          <a:prstGeom prst="rect">
            <a:avLst/>
          </a:prstGeom>
          <a:noFill/>
          <a:ln>
            <a:noFill/>
          </a:ln>
        </p:spPr>
      </p:pic>
      <p:pic>
        <p:nvPicPr>
          <p:cNvPr id="427" name="Google Shape;427;g12f2f0782e6_2_100"/>
          <p:cNvPicPr preferRelativeResize="0"/>
          <p:nvPr/>
        </p:nvPicPr>
        <p:blipFill>
          <a:blip r:embed="rId4">
            <a:alphaModFix/>
          </a:blip>
          <a:stretch>
            <a:fillRect/>
          </a:stretch>
        </p:blipFill>
        <p:spPr>
          <a:xfrm>
            <a:off x="7668800" y="4518925"/>
            <a:ext cx="3101784" cy="2133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312bbb9601_0_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Modelling </a:t>
            </a:r>
            <a:r>
              <a:rPr b="1" i="0" lang="en-US" sz="2200" u="none" cap="none" strike="noStrike">
                <a:solidFill>
                  <a:srgbClr val="0198A3"/>
                </a:solidFill>
                <a:latin typeface="Montserrat"/>
                <a:ea typeface="Montserrat"/>
                <a:cs typeface="Montserrat"/>
                <a:sym typeface="Montserrat"/>
              </a:rPr>
              <a:t>(</a:t>
            </a:r>
            <a:r>
              <a:rPr b="1" lang="en-US" sz="2200">
                <a:solidFill>
                  <a:srgbClr val="0198A3"/>
                </a:solidFill>
                <a:latin typeface="Montserrat"/>
                <a:ea typeface="Montserrat"/>
                <a:cs typeface="Montserrat"/>
                <a:sym typeface="Montserrat"/>
              </a:rPr>
              <a:t>3</a:t>
            </a:r>
            <a:r>
              <a:rPr b="1" i="0" lang="en-US" sz="2200" u="none" cap="none" strike="noStrike">
                <a:solidFill>
                  <a:srgbClr val="0198A3"/>
                </a:solidFill>
                <a:latin typeface="Montserrat"/>
                <a:ea typeface="Montserrat"/>
                <a:cs typeface="Montserrat"/>
                <a:sym typeface="Montserrat"/>
              </a:rPr>
              <a:t>/5)</a:t>
            </a:r>
            <a:endParaRPr b="1" i="0" sz="2200" u="none" cap="none" strike="noStrike">
              <a:solidFill>
                <a:srgbClr val="0198A3"/>
              </a:solidFill>
              <a:latin typeface="Montserrat"/>
              <a:ea typeface="Montserrat"/>
              <a:cs typeface="Montserrat"/>
              <a:sym typeface="Montserrat"/>
            </a:endParaRPr>
          </a:p>
        </p:txBody>
      </p:sp>
      <p:sp>
        <p:nvSpPr>
          <p:cNvPr id="434" name="Google Shape;434;g1312bbb9601_0_6"/>
          <p:cNvSpPr/>
          <p:nvPr/>
        </p:nvSpPr>
        <p:spPr>
          <a:xfrm>
            <a:off x="804125" y="945750"/>
            <a:ext cx="10991100" cy="57864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1312bbb9601_0_6"/>
          <p:cNvSpPr txBox="1"/>
          <p:nvPr/>
        </p:nvSpPr>
        <p:spPr>
          <a:xfrm>
            <a:off x="804125" y="945750"/>
            <a:ext cx="109911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US" sz="1200">
                <a:solidFill>
                  <a:schemeClr val="lt1"/>
                </a:solidFill>
              </a:rPr>
              <a:t>Random Forest</a:t>
            </a:r>
            <a:endParaRPr b="0" i="0" sz="1200" u="none" cap="none" strike="noStrike">
              <a:solidFill>
                <a:schemeClr val="lt1"/>
              </a:solidFill>
              <a:latin typeface="Arial"/>
              <a:ea typeface="Arial"/>
              <a:cs typeface="Arial"/>
              <a:sym typeface="Arial"/>
            </a:endParaRPr>
          </a:p>
        </p:txBody>
      </p:sp>
      <p:graphicFrame>
        <p:nvGraphicFramePr>
          <p:cNvPr id="436" name="Google Shape;436;g1312bbb9601_0_6"/>
          <p:cNvGraphicFramePr/>
          <p:nvPr/>
        </p:nvGraphicFramePr>
        <p:xfrm>
          <a:off x="876525" y="14978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Metrics</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1271.303</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833.227</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a:t>
                      </a:r>
                      <a:r>
                        <a:rPr lang="en-US" sz="1200"/>
                        <a:t>972</a:t>
                      </a:r>
                      <a:endParaRPr sz="1200" u="none" cap="none" strike="noStrike"/>
                    </a:p>
                  </a:txBody>
                  <a:tcPr marT="91425" marB="91425" marR="91425" marL="91425" anchor="ctr"/>
                </a:tc>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3401.823</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2244.508</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0.80</a:t>
                      </a:r>
                      <a:r>
                        <a:rPr lang="en-US" sz="1200"/>
                        <a:t>1</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a:t>
                      </a:r>
                      <a:r>
                        <a:rPr lang="en-US" sz="1200"/>
                        <a:t>972</a:t>
                      </a:r>
                      <a:endParaRPr sz="1200" u="none" cap="none" strike="noStrike"/>
                    </a:p>
                  </a:txBody>
                  <a:tcPr marT="91425" marB="91425" marR="91425" marL="91425" anchor="ct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0.80</a:t>
                      </a:r>
                      <a:r>
                        <a:rPr lang="en-US" sz="1200"/>
                        <a:t>1</a:t>
                      </a:r>
                      <a:endParaRPr sz="1200" u="none" cap="none" strike="noStrike"/>
                    </a:p>
                  </a:txBody>
                  <a:tcPr marT="91425" marB="91425" marR="91425" marL="91425" anchor="ctr"/>
                </a:tc>
              </a:tr>
            </a:tbl>
          </a:graphicData>
        </a:graphic>
      </p:graphicFrame>
      <p:sp>
        <p:nvSpPr>
          <p:cNvPr id="437" name="Google Shape;437;g1312bbb9601_0_6"/>
          <p:cNvSpPr txBox="1"/>
          <p:nvPr/>
        </p:nvSpPr>
        <p:spPr>
          <a:xfrm>
            <a:off x="876525" y="5192025"/>
            <a:ext cx="2407500" cy="1069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Model algoritma LightGBM menunjukkan training score &gt; testing score, namun perbedaan jaraknya tidak terlalu jauh.</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Arial"/>
              <a:ea typeface="Arial"/>
              <a:cs typeface="Arial"/>
              <a:sym typeface="Arial"/>
            </a:endParaRPr>
          </a:p>
        </p:txBody>
      </p:sp>
      <p:sp>
        <p:nvSpPr>
          <p:cNvPr id="438" name="Google Shape;438;g1312bbb9601_0_6"/>
          <p:cNvSpPr txBox="1"/>
          <p:nvPr/>
        </p:nvSpPr>
        <p:spPr>
          <a:xfrm>
            <a:off x="3978175" y="4362450"/>
            <a:ext cx="30000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US" sz="1200">
                <a:solidFill>
                  <a:schemeClr val="dk1"/>
                </a:solidFill>
              </a:rPr>
              <a:t>Best n_estimators: 15</a:t>
            </a:r>
            <a:endParaRPr sz="12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200">
                <a:solidFill>
                  <a:schemeClr val="dk1"/>
                </a:solidFill>
              </a:rPr>
              <a:t>Best max_features: sqrt</a:t>
            </a:r>
            <a:endParaRPr sz="12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200">
                <a:solidFill>
                  <a:schemeClr val="dk1"/>
                </a:solidFill>
              </a:rPr>
              <a:t>Best max_depth: None</a:t>
            </a:r>
            <a:endParaRPr sz="12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200">
                <a:solidFill>
                  <a:schemeClr val="dk1"/>
                </a:solidFill>
              </a:rPr>
              <a:t>Best min_samples_split: 2</a:t>
            </a:r>
            <a:endParaRPr sz="12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200">
                <a:solidFill>
                  <a:schemeClr val="dk1"/>
                </a:solidFill>
              </a:rPr>
              <a:t>Best min_samples_leaf: 4</a:t>
            </a:r>
            <a:endParaRPr sz="12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1200">
                <a:solidFill>
                  <a:schemeClr val="dk1"/>
                </a:solidFill>
              </a:rPr>
              <a:t>Best bootstrap: False</a:t>
            </a:r>
            <a:endParaRPr sz="1200">
              <a:solidFill>
                <a:schemeClr val="dk1"/>
              </a:solidFill>
            </a:endParaRPr>
          </a:p>
        </p:txBody>
      </p:sp>
      <p:graphicFrame>
        <p:nvGraphicFramePr>
          <p:cNvPr id="439" name="Google Shape;439;g1312bbb9601_0_6"/>
          <p:cNvGraphicFramePr/>
          <p:nvPr/>
        </p:nvGraphicFramePr>
        <p:xfrm>
          <a:off x="3978163" y="150952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Setelah Hyperparameters tuning</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3321.764</a:t>
                      </a:r>
                      <a:endParaRPr sz="1200" u="none" cap="none" strike="noStrike">
                        <a:solidFill>
                          <a:schemeClr val="dk1"/>
                        </a:solidFill>
                      </a:endParaRPr>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2215.914</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u="none" cap="none" strike="noStrike">
                          <a:solidFill>
                            <a:schemeClr val="dk1"/>
                          </a:solidFill>
                        </a:rPr>
                        <a:t>0.81</a:t>
                      </a:r>
                      <a:r>
                        <a:rPr lang="en-US" sz="1200">
                          <a:solidFill>
                            <a:schemeClr val="dk1"/>
                          </a:solidFill>
                        </a:rPr>
                        <a:t>0</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a:t>
                      </a:r>
                      <a:r>
                        <a:rPr lang="en-US" sz="1200"/>
                        <a:t>903</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0.81</a:t>
                      </a:r>
                      <a:r>
                        <a:rPr lang="en-US" sz="1200"/>
                        <a:t>0</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40" name="Google Shape;440;g1312bbb9601_0_6"/>
          <p:cNvSpPr txBox="1"/>
          <p:nvPr/>
        </p:nvSpPr>
        <p:spPr>
          <a:xfrm>
            <a:off x="6978175" y="139647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Importance (Before Hyperparameters tuning)</a:t>
            </a:r>
            <a:endParaRPr b="0" i="0" sz="1200" u="none" cap="none" strike="noStrike">
              <a:solidFill>
                <a:schemeClr val="lt1"/>
              </a:solidFill>
              <a:latin typeface="Arial"/>
              <a:ea typeface="Arial"/>
              <a:cs typeface="Arial"/>
              <a:sym typeface="Arial"/>
            </a:endParaRPr>
          </a:p>
        </p:txBody>
      </p:sp>
      <p:sp>
        <p:nvSpPr>
          <p:cNvPr id="441" name="Google Shape;441;g1312bbb9601_0_6"/>
          <p:cNvSpPr txBox="1"/>
          <p:nvPr/>
        </p:nvSpPr>
        <p:spPr>
          <a:xfrm>
            <a:off x="6978175" y="403992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Importance (After Hyperparameters tuning)</a:t>
            </a:r>
            <a:endParaRPr b="0" i="0" sz="1200" u="none" cap="none" strike="noStrike">
              <a:solidFill>
                <a:schemeClr val="lt1"/>
              </a:solidFill>
              <a:latin typeface="Arial"/>
              <a:ea typeface="Arial"/>
              <a:cs typeface="Arial"/>
              <a:sym typeface="Arial"/>
            </a:endParaRPr>
          </a:p>
        </p:txBody>
      </p:sp>
      <p:pic>
        <p:nvPicPr>
          <p:cNvPr id="442" name="Google Shape;442;g1312bbb9601_0_6"/>
          <p:cNvPicPr preferRelativeResize="0"/>
          <p:nvPr/>
        </p:nvPicPr>
        <p:blipFill>
          <a:blip r:embed="rId3">
            <a:alphaModFix/>
          </a:blip>
          <a:stretch>
            <a:fillRect/>
          </a:stretch>
        </p:blipFill>
        <p:spPr>
          <a:xfrm>
            <a:off x="7702523" y="1755013"/>
            <a:ext cx="3306616" cy="2274150"/>
          </a:xfrm>
          <a:prstGeom prst="rect">
            <a:avLst/>
          </a:prstGeom>
          <a:noFill/>
          <a:ln>
            <a:noFill/>
          </a:ln>
        </p:spPr>
      </p:pic>
      <p:pic>
        <p:nvPicPr>
          <p:cNvPr id="443" name="Google Shape;443;g1312bbb9601_0_6"/>
          <p:cNvPicPr preferRelativeResize="0"/>
          <p:nvPr/>
        </p:nvPicPr>
        <p:blipFill>
          <a:blip r:embed="rId4">
            <a:alphaModFix/>
          </a:blip>
          <a:stretch>
            <a:fillRect/>
          </a:stretch>
        </p:blipFill>
        <p:spPr>
          <a:xfrm>
            <a:off x="7612249" y="4419973"/>
            <a:ext cx="3396900" cy="2336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2f2f0782e6_2_13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Modeling </a:t>
            </a:r>
            <a:r>
              <a:rPr b="1" i="0" lang="en-US" sz="2200" u="none" cap="none" strike="noStrike">
                <a:solidFill>
                  <a:srgbClr val="0198A3"/>
                </a:solidFill>
                <a:latin typeface="Montserrat"/>
                <a:ea typeface="Montserrat"/>
                <a:cs typeface="Montserrat"/>
                <a:sym typeface="Montserrat"/>
              </a:rPr>
              <a:t>(4/5)</a:t>
            </a:r>
            <a:endParaRPr b="1" i="0" sz="2200" u="none" cap="none" strike="noStrike">
              <a:solidFill>
                <a:srgbClr val="0198A3"/>
              </a:solidFill>
              <a:latin typeface="Montserrat"/>
              <a:ea typeface="Montserrat"/>
              <a:cs typeface="Montserrat"/>
              <a:sym typeface="Montserrat"/>
            </a:endParaRPr>
          </a:p>
        </p:txBody>
      </p:sp>
      <p:sp>
        <p:nvSpPr>
          <p:cNvPr id="450" name="Google Shape;450;g12f2f0782e6_2_132"/>
          <p:cNvSpPr/>
          <p:nvPr/>
        </p:nvSpPr>
        <p:spPr>
          <a:xfrm>
            <a:off x="804125" y="945750"/>
            <a:ext cx="10991100" cy="5786400"/>
          </a:xfrm>
          <a:prstGeom prst="rect">
            <a:avLst/>
          </a:prstGeom>
          <a:solidFill>
            <a:srgbClr val="66A482">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12f2f0782e6_2_132"/>
          <p:cNvSpPr txBox="1"/>
          <p:nvPr/>
        </p:nvSpPr>
        <p:spPr>
          <a:xfrm>
            <a:off x="804125" y="945750"/>
            <a:ext cx="109911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XGBoost</a:t>
            </a:r>
            <a:endParaRPr b="0" i="0" sz="1200" u="none" cap="none" strike="noStrike">
              <a:solidFill>
                <a:schemeClr val="lt1"/>
              </a:solidFill>
              <a:latin typeface="Arial"/>
              <a:ea typeface="Arial"/>
              <a:cs typeface="Arial"/>
              <a:sym typeface="Arial"/>
            </a:endParaRPr>
          </a:p>
        </p:txBody>
      </p:sp>
      <p:graphicFrame>
        <p:nvGraphicFramePr>
          <p:cNvPr id="452" name="Google Shape;452;g12f2f0782e6_2_132"/>
          <p:cNvGraphicFramePr/>
          <p:nvPr/>
        </p:nvGraphicFramePr>
        <p:xfrm>
          <a:off x="876525" y="14978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Metrics</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3266.247</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2234.073</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0.81</a:t>
                      </a:r>
                      <a:r>
                        <a:rPr lang="en-US" sz="1200"/>
                        <a:t>6</a:t>
                      </a:r>
                      <a:endParaRPr sz="1200" u="none" cap="none" strike="noStrike"/>
                    </a:p>
                  </a:txBody>
                  <a:tcPr marT="91425" marB="91425" marR="91425" marL="91425" anchor="ctr"/>
                </a:tc>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3319.375</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2264.941</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a:t>
                      </a:r>
                      <a:r>
                        <a:rPr lang="en-US" sz="1200"/>
                        <a:t>11</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0.81</a:t>
                      </a:r>
                      <a:r>
                        <a:rPr lang="en-US" sz="1200"/>
                        <a:t>6</a:t>
                      </a:r>
                      <a:endParaRPr sz="1200" u="none" cap="none" strike="noStrike"/>
                    </a:p>
                  </a:txBody>
                  <a:tcPr marT="91425" marB="91425" marR="91425" marL="91425" anchor="ct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0.81</a:t>
                      </a:r>
                      <a:r>
                        <a:rPr lang="en-US" sz="1200"/>
                        <a:t>1</a:t>
                      </a:r>
                      <a:endParaRPr sz="1200" u="none" cap="none" strike="noStrike"/>
                    </a:p>
                  </a:txBody>
                  <a:tcPr marT="91425" marB="91425" marR="91425" marL="91425" anchor="ctr"/>
                </a:tc>
              </a:tr>
            </a:tbl>
          </a:graphicData>
        </a:graphic>
      </p:graphicFrame>
      <p:sp>
        <p:nvSpPr>
          <p:cNvPr id="453" name="Google Shape;453;g12f2f0782e6_2_132"/>
          <p:cNvSpPr txBox="1"/>
          <p:nvPr/>
        </p:nvSpPr>
        <p:spPr>
          <a:xfrm>
            <a:off x="876525" y="5192025"/>
            <a:ext cx="2407500" cy="892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50"/>
              <a:buFont typeface="Arial"/>
              <a:buNone/>
            </a:pPr>
            <a:r>
              <a:rPr b="0" i="0" lang="en-US" sz="1150" u="none" cap="none" strike="noStrike">
                <a:solidFill>
                  <a:schemeClr val="dk1"/>
                </a:solidFill>
                <a:latin typeface="Arial"/>
                <a:ea typeface="Arial"/>
                <a:cs typeface="Arial"/>
                <a:sym typeface="Arial"/>
              </a:rPr>
              <a:t>Model algoritma XGBoost menunjukkan training score &gt; testing score, namun perbedaan jaraknya tidak terlalu jauh.</a:t>
            </a:r>
            <a:endParaRPr b="0" i="0" sz="1150" u="none" cap="none" strike="noStrike">
              <a:solidFill>
                <a:schemeClr val="dk1"/>
              </a:solidFill>
              <a:latin typeface="Arial"/>
              <a:ea typeface="Arial"/>
              <a:cs typeface="Arial"/>
              <a:sym typeface="Arial"/>
            </a:endParaRPr>
          </a:p>
        </p:txBody>
      </p:sp>
      <p:sp>
        <p:nvSpPr>
          <p:cNvPr id="454" name="Google Shape;454;g12f2f0782e6_2_132"/>
          <p:cNvSpPr txBox="1"/>
          <p:nvPr/>
        </p:nvSpPr>
        <p:spPr>
          <a:xfrm>
            <a:off x="6903925" y="149787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Importance (Before Hyperparameters tuning)</a:t>
            </a:r>
            <a:endParaRPr b="0" i="0" sz="1200" u="none" cap="none" strike="noStrike">
              <a:solidFill>
                <a:schemeClr val="lt1"/>
              </a:solidFill>
              <a:latin typeface="Arial"/>
              <a:ea typeface="Arial"/>
              <a:cs typeface="Arial"/>
              <a:sym typeface="Arial"/>
            </a:endParaRPr>
          </a:p>
        </p:txBody>
      </p:sp>
      <p:graphicFrame>
        <p:nvGraphicFramePr>
          <p:cNvPr id="455" name="Google Shape;455;g12f2f0782e6_2_132"/>
          <p:cNvGraphicFramePr/>
          <p:nvPr/>
        </p:nvGraphicFramePr>
        <p:xfrm>
          <a:off x="3915413" y="14978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Setelah Hyperparameters tuning</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3359.420</a:t>
                      </a:r>
                      <a:endParaRPr sz="1200" u="none" cap="none" strike="noStrike">
                        <a:solidFill>
                          <a:schemeClr val="dk1"/>
                        </a:solidFill>
                      </a:endParaRPr>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2296.733</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u="none" cap="none" strike="noStrike">
                          <a:solidFill>
                            <a:schemeClr val="dk1"/>
                          </a:solidFill>
                        </a:rPr>
                        <a:t>0.80</a:t>
                      </a:r>
                      <a:r>
                        <a:rPr lang="en-US" sz="1200">
                          <a:solidFill>
                            <a:schemeClr val="dk1"/>
                          </a:solidFill>
                        </a:rPr>
                        <a:t>6</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0.81</a:t>
                      </a:r>
                      <a:r>
                        <a:rPr lang="en-US" sz="1200"/>
                        <a:t>8</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0.805</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56" name="Google Shape;456;g12f2f0782e6_2_132"/>
          <p:cNvSpPr txBox="1"/>
          <p:nvPr/>
        </p:nvSpPr>
        <p:spPr>
          <a:xfrm>
            <a:off x="3915375" y="4316800"/>
            <a:ext cx="2407500" cy="1246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max_depth : 10</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eta : 0.9</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min_child_weight : 100</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n_estimators : 15</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Best tree_method : hist</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150" u="none" cap="none" strike="noStrike">
              <a:solidFill>
                <a:schemeClr val="dk1"/>
              </a:solidFill>
              <a:latin typeface="Arial"/>
              <a:ea typeface="Arial"/>
              <a:cs typeface="Arial"/>
              <a:sym typeface="Arial"/>
            </a:endParaRPr>
          </a:p>
        </p:txBody>
      </p:sp>
      <p:sp>
        <p:nvSpPr>
          <p:cNvPr id="457" name="Google Shape;457;g12f2f0782e6_2_132"/>
          <p:cNvSpPr txBox="1"/>
          <p:nvPr/>
        </p:nvSpPr>
        <p:spPr>
          <a:xfrm>
            <a:off x="6842025" y="4099900"/>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Importance (After Hyperparameters tuning)</a:t>
            </a:r>
            <a:endParaRPr b="0" i="0" sz="1200" u="none" cap="none" strike="noStrike">
              <a:solidFill>
                <a:schemeClr val="lt1"/>
              </a:solidFill>
              <a:latin typeface="Arial"/>
              <a:ea typeface="Arial"/>
              <a:cs typeface="Arial"/>
              <a:sym typeface="Arial"/>
            </a:endParaRPr>
          </a:p>
        </p:txBody>
      </p:sp>
      <p:pic>
        <p:nvPicPr>
          <p:cNvPr id="458" name="Google Shape;458;g12f2f0782e6_2_132"/>
          <p:cNvPicPr preferRelativeResize="0"/>
          <p:nvPr/>
        </p:nvPicPr>
        <p:blipFill>
          <a:blip r:embed="rId3">
            <a:alphaModFix/>
          </a:blip>
          <a:stretch>
            <a:fillRect/>
          </a:stretch>
        </p:blipFill>
        <p:spPr>
          <a:xfrm>
            <a:off x="7644600" y="1863600"/>
            <a:ext cx="3273951" cy="2236300"/>
          </a:xfrm>
          <a:prstGeom prst="rect">
            <a:avLst/>
          </a:prstGeom>
          <a:noFill/>
          <a:ln>
            <a:noFill/>
          </a:ln>
        </p:spPr>
      </p:pic>
      <p:pic>
        <p:nvPicPr>
          <p:cNvPr id="459" name="Google Shape;459;g12f2f0782e6_2_132"/>
          <p:cNvPicPr preferRelativeResize="0"/>
          <p:nvPr/>
        </p:nvPicPr>
        <p:blipFill>
          <a:blip r:embed="rId4">
            <a:alphaModFix/>
          </a:blip>
          <a:stretch>
            <a:fillRect/>
          </a:stretch>
        </p:blipFill>
        <p:spPr>
          <a:xfrm>
            <a:off x="7655783" y="4469200"/>
            <a:ext cx="3251580" cy="2236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12f7b0c9ece_0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Modeling </a:t>
            </a:r>
            <a:r>
              <a:rPr b="1" i="0" lang="en-US" sz="2200" u="none" cap="none" strike="noStrike">
                <a:solidFill>
                  <a:srgbClr val="0198A3"/>
                </a:solidFill>
                <a:latin typeface="Montserrat"/>
                <a:ea typeface="Montserrat"/>
                <a:cs typeface="Montserrat"/>
                <a:sym typeface="Montserrat"/>
              </a:rPr>
              <a:t>(5/5)</a:t>
            </a:r>
            <a:endParaRPr b="1" i="0" sz="2200" u="none" cap="none" strike="noStrike">
              <a:solidFill>
                <a:srgbClr val="0198A3"/>
              </a:solidFill>
              <a:latin typeface="Montserrat"/>
              <a:ea typeface="Montserrat"/>
              <a:cs typeface="Montserrat"/>
              <a:sym typeface="Montserrat"/>
            </a:endParaRPr>
          </a:p>
        </p:txBody>
      </p:sp>
      <p:sp>
        <p:nvSpPr>
          <p:cNvPr id="466" name="Google Shape;466;g12f7b0c9ece_0_0"/>
          <p:cNvSpPr/>
          <p:nvPr/>
        </p:nvSpPr>
        <p:spPr>
          <a:xfrm>
            <a:off x="804125" y="945750"/>
            <a:ext cx="10991100" cy="5786400"/>
          </a:xfrm>
          <a:prstGeom prst="rect">
            <a:avLst/>
          </a:prstGeom>
          <a:solidFill>
            <a:srgbClr val="66A482">
              <a:alpha val="1215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12f7b0c9ece_0_0"/>
          <p:cNvSpPr txBox="1"/>
          <p:nvPr/>
        </p:nvSpPr>
        <p:spPr>
          <a:xfrm>
            <a:off x="804125" y="945750"/>
            <a:ext cx="109911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LightGBM</a:t>
            </a:r>
            <a:endParaRPr b="0" i="0" sz="1200" u="none" cap="none" strike="noStrike">
              <a:solidFill>
                <a:schemeClr val="lt1"/>
              </a:solidFill>
              <a:latin typeface="Arial"/>
              <a:ea typeface="Arial"/>
              <a:cs typeface="Arial"/>
              <a:sym typeface="Arial"/>
            </a:endParaRPr>
          </a:p>
        </p:txBody>
      </p:sp>
      <p:graphicFrame>
        <p:nvGraphicFramePr>
          <p:cNvPr id="468" name="Google Shape;468;g12f7b0c9ece_0_0"/>
          <p:cNvGraphicFramePr/>
          <p:nvPr/>
        </p:nvGraphicFramePr>
        <p:xfrm>
          <a:off x="876525" y="149787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Metrics</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3376.908</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2344.556</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0.80</a:t>
                      </a:r>
                      <a:r>
                        <a:rPr lang="en-US" sz="1200"/>
                        <a:t>4</a:t>
                      </a:r>
                      <a:endParaRPr sz="1200" u="none" cap="none" strike="noStrike"/>
                    </a:p>
                  </a:txBody>
                  <a:tcPr marT="91425" marB="91425" marR="91425" marL="91425" anchor="ctr"/>
                </a:tc>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3386.756</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t>2346.556</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0.803</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0.804</a:t>
                      </a:r>
                      <a:endParaRPr sz="1200" u="none" cap="none" strike="noStrike"/>
                    </a:p>
                  </a:txBody>
                  <a:tcPr marT="91425" marB="91425" marR="91425" marL="91425" anchor="ct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0.803</a:t>
                      </a:r>
                      <a:endParaRPr sz="1200" u="none" cap="none" strike="noStrike"/>
                    </a:p>
                  </a:txBody>
                  <a:tcPr marT="91425" marB="91425" marR="91425" marL="91425" anchor="ctr"/>
                </a:tc>
              </a:tr>
            </a:tbl>
          </a:graphicData>
        </a:graphic>
      </p:graphicFrame>
      <p:sp>
        <p:nvSpPr>
          <p:cNvPr id="469" name="Google Shape;469;g12f7b0c9ece_0_0"/>
          <p:cNvSpPr txBox="1"/>
          <p:nvPr/>
        </p:nvSpPr>
        <p:spPr>
          <a:xfrm>
            <a:off x="876525" y="5192025"/>
            <a:ext cx="2407500" cy="1069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b="0" i="0" lang="en-US" sz="1150" u="none" cap="none" strike="noStrike">
                <a:solidFill>
                  <a:schemeClr val="dk1"/>
                </a:solidFill>
                <a:latin typeface="Arial"/>
                <a:ea typeface="Arial"/>
                <a:cs typeface="Arial"/>
                <a:sym typeface="Arial"/>
              </a:rPr>
              <a:t>Model algoritma LightGBM menunjukkan training score &gt; testing score, namun perbedaan jaraknya tidak terlalu jauh.</a:t>
            </a:r>
            <a:endParaRPr b="0" i="0" sz="11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Arial"/>
              <a:ea typeface="Arial"/>
              <a:cs typeface="Arial"/>
              <a:sym typeface="Arial"/>
            </a:endParaRPr>
          </a:p>
        </p:txBody>
      </p:sp>
      <p:sp>
        <p:nvSpPr>
          <p:cNvPr id="470" name="Google Shape;470;g12f7b0c9ece_0_0"/>
          <p:cNvSpPr txBox="1"/>
          <p:nvPr/>
        </p:nvSpPr>
        <p:spPr>
          <a:xfrm>
            <a:off x="3978175" y="4362450"/>
            <a:ext cx="300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Best learning_rate: 0.9</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Best min_data_in_leaf: 10</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Best min_sum_hessian_in_leaf: 100</a:t>
            </a:r>
            <a:endParaRPr b="0" i="0" sz="1200" u="none" cap="none" strike="noStrike">
              <a:solidFill>
                <a:schemeClr val="dk1"/>
              </a:solidFill>
              <a:latin typeface="Arial"/>
              <a:ea typeface="Arial"/>
              <a:cs typeface="Arial"/>
              <a:sym typeface="Arial"/>
            </a:endParaRPr>
          </a:p>
        </p:txBody>
      </p:sp>
      <p:graphicFrame>
        <p:nvGraphicFramePr>
          <p:cNvPr id="471" name="Google Shape;471;g12f7b0c9ece_0_0"/>
          <p:cNvGraphicFramePr/>
          <p:nvPr/>
        </p:nvGraphicFramePr>
        <p:xfrm>
          <a:off x="3978163" y="1509525"/>
          <a:ext cx="3000000" cy="3000000"/>
        </p:xfrm>
        <a:graphic>
          <a:graphicData uri="http://schemas.openxmlformats.org/drawingml/2006/table">
            <a:tbl>
              <a:tblPr>
                <a:noFill/>
                <a:tableStyleId>{FC6EF37B-C1D3-411C-99B0-3815EE205758}</a:tableStyleId>
              </a:tblPr>
              <a:tblGrid>
                <a:gridCol w="602675"/>
                <a:gridCol w="738925"/>
                <a:gridCol w="1065825"/>
              </a:tblGrid>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Setelah Hyperparameters tuning</a:t>
                      </a:r>
                      <a:endParaRPr b="1" sz="1200" u="none" cap="none" strike="noStrike">
                        <a:solidFill>
                          <a:schemeClr val="lt1"/>
                        </a:solidFill>
                      </a:endParaRPr>
                    </a:p>
                  </a:txBody>
                  <a:tcPr marT="91425" marB="91425" marR="91425" marL="91425" anchor="ctr">
                    <a:solidFill>
                      <a:srgbClr val="0198A3"/>
                    </a:solidFill>
                  </a:tcPr>
                </a:tc>
                <a:tc hMerge="1"/>
                <a:tc hMerge="1"/>
              </a:tr>
              <a:tr h="365725">
                <a:tc row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a:t>
                      </a:r>
                      <a:endParaRPr b="1" sz="12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RMSE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3294.396</a:t>
                      </a:r>
                      <a:endParaRPr sz="1200" u="none" cap="none" strike="noStrike">
                        <a:solidFill>
                          <a:schemeClr val="dk1"/>
                        </a:solidFill>
                      </a:endParaRPr>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MAE</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a:solidFill>
                            <a:schemeClr val="dk1"/>
                          </a:solidFill>
                        </a:rPr>
                        <a:t>2244.707</a:t>
                      </a:r>
                      <a:endParaRPr sz="1200" u="none" cap="none" strike="noStrike"/>
                    </a:p>
                  </a:txBody>
                  <a:tcPr marT="91425" marB="91425" marR="91425" marL="91425" anchor="ctr"/>
                </a:tc>
              </a:tr>
              <a:tr h="365725">
                <a:tc vMerge="1"/>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t>R2</a:t>
                      </a:r>
                      <a:endParaRPr b="1" sz="1200" u="none" cap="none" strike="noStrike"/>
                    </a:p>
                  </a:txBody>
                  <a:tcPr marT="91425" marB="91425" marR="91425" marL="91425" anchor="ctr"/>
                </a:tc>
                <a:tc>
                  <a:txBody>
                    <a:bodyPr/>
                    <a:lstStyle/>
                    <a:p>
                      <a:pPr indent="0" lvl="0" marL="0" marR="0" rtl="0" algn="ctr">
                        <a:lnSpc>
                          <a:spcPct val="100000"/>
                        </a:lnSpc>
                        <a:spcBef>
                          <a:spcPts val="0"/>
                        </a:spcBef>
                        <a:spcAft>
                          <a:spcPts val="0"/>
                        </a:spcAft>
                        <a:buClr>
                          <a:schemeClr val="dk1"/>
                        </a:buClr>
                        <a:buSzPts val="1100"/>
                        <a:buFont typeface="Arial"/>
                        <a:buNone/>
                      </a:pPr>
                      <a:r>
                        <a:rPr lang="en-US" sz="1200" u="none" cap="none" strike="noStrike">
                          <a:solidFill>
                            <a:schemeClr val="dk1"/>
                          </a:solidFill>
                        </a:rPr>
                        <a:t>0.81</a:t>
                      </a:r>
                      <a:r>
                        <a:rPr lang="en-US" sz="1200">
                          <a:solidFill>
                            <a:schemeClr val="dk1"/>
                          </a:solidFill>
                        </a:rPr>
                        <a:t>3</a:t>
                      </a:r>
                      <a:endParaRPr sz="1200" u="none" cap="none" strike="noStrike"/>
                    </a:p>
                  </a:txBody>
                  <a:tcPr marT="91425" marB="91425" marR="91425" marL="91425" anchor="ctr"/>
                </a:tc>
              </a:tr>
              <a:tr h="365725">
                <a:tc gridSpan="3">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chemeClr val="lt1"/>
                          </a:solidFill>
                        </a:rPr>
                        <a:t>Accuracy</a:t>
                      </a:r>
                      <a:endParaRPr b="1" sz="1200" u="none" cap="none" strike="noStrike">
                        <a:solidFill>
                          <a:schemeClr val="lt1"/>
                        </a:solidFill>
                      </a:endParaRPr>
                    </a:p>
                  </a:txBody>
                  <a:tcPr marT="91425" marB="91425" marR="91425" marL="91425" anchor="ctr">
                    <a:lnB cap="flat" cmpd="sng" w="9525">
                      <a:solidFill>
                        <a:srgbClr val="9E9E9E"/>
                      </a:solidFill>
                      <a:prstDash val="solid"/>
                      <a:round/>
                      <a:headEnd len="sm" w="sm" type="none"/>
                      <a:tailEnd len="sm" w="sm" type="none"/>
                    </a:lnB>
                    <a:solidFill>
                      <a:srgbClr val="0198A3"/>
                    </a:solidFill>
                  </a:tcPr>
                </a:tc>
                <a:tc hMerge="1"/>
                <a:tc hMerge="1"/>
              </a:tr>
              <a:tr h="3878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Train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a:t>
                      </a:r>
                      <a:r>
                        <a:rPr lang="en-US" sz="1200"/>
                        <a:t>22</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7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t>Test Accuracy</a:t>
                      </a:r>
                      <a:endParaRPr b="1"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t>0.81</a:t>
                      </a:r>
                      <a:r>
                        <a:rPr lang="en-US" sz="1200"/>
                        <a:t>3</a:t>
                      </a:r>
                      <a:endParaRPr sz="12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472" name="Google Shape;472;g12f7b0c9ece_0_0"/>
          <p:cNvSpPr txBox="1"/>
          <p:nvPr/>
        </p:nvSpPr>
        <p:spPr>
          <a:xfrm>
            <a:off x="6978175" y="139647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Importance (Before Hyperparameters tuning)</a:t>
            </a:r>
            <a:endParaRPr b="0" i="0" sz="1200" u="none" cap="none" strike="noStrike">
              <a:solidFill>
                <a:schemeClr val="lt1"/>
              </a:solidFill>
              <a:latin typeface="Arial"/>
              <a:ea typeface="Arial"/>
              <a:cs typeface="Arial"/>
              <a:sym typeface="Arial"/>
            </a:endParaRPr>
          </a:p>
        </p:txBody>
      </p:sp>
      <p:sp>
        <p:nvSpPr>
          <p:cNvPr id="473" name="Google Shape;473;g12f7b0c9ece_0_0"/>
          <p:cNvSpPr txBox="1"/>
          <p:nvPr/>
        </p:nvSpPr>
        <p:spPr>
          <a:xfrm>
            <a:off x="6978175" y="4039925"/>
            <a:ext cx="4755300" cy="3693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Feature Importance (After Hyperparameters tuning)</a:t>
            </a:r>
            <a:endParaRPr b="0" i="0" sz="1200" u="none" cap="none" strike="noStrike">
              <a:solidFill>
                <a:schemeClr val="lt1"/>
              </a:solidFill>
              <a:latin typeface="Arial"/>
              <a:ea typeface="Arial"/>
              <a:cs typeface="Arial"/>
              <a:sym typeface="Arial"/>
            </a:endParaRPr>
          </a:p>
        </p:txBody>
      </p:sp>
      <p:pic>
        <p:nvPicPr>
          <p:cNvPr id="474" name="Google Shape;474;g12f7b0c9ece_0_0"/>
          <p:cNvPicPr preferRelativeResize="0"/>
          <p:nvPr/>
        </p:nvPicPr>
        <p:blipFill>
          <a:blip r:embed="rId3">
            <a:alphaModFix/>
          </a:blip>
          <a:stretch>
            <a:fillRect/>
          </a:stretch>
        </p:blipFill>
        <p:spPr>
          <a:xfrm>
            <a:off x="7783182" y="1755013"/>
            <a:ext cx="3145293" cy="2274150"/>
          </a:xfrm>
          <a:prstGeom prst="rect">
            <a:avLst/>
          </a:prstGeom>
          <a:noFill/>
          <a:ln>
            <a:noFill/>
          </a:ln>
        </p:spPr>
      </p:pic>
      <p:pic>
        <p:nvPicPr>
          <p:cNvPr id="475" name="Google Shape;475;g12f7b0c9ece_0_0"/>
          <p:cNvPicPr preferRelativeResize="0"/>
          <p:nvPr/>
        </p:nvPicPr>
        <p:blipFill>
          <a:blip r:embed="rId4">
            <a:alphaModFix/>
          </a:blip>
          <a:stretch>
            <a:fillRect/>
          </a:stretch>
        </p:blipFill>
        <p:spPr>
          <a:xfrm>
            <a:off x="7744772" y="4409225"/>
            <a:ext cx="3222116" cy="2322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12ee8c2f73c_0_37"/>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Importance</a:t>
            </a:r>
            <a:endParaRPr b="1" i="0" sz="3200" u="none" cap="none" strike="noStrike">
              <a:solidFill>
                <a:srgbClr val="0198A3"/>
              </a:solidFill>
              <a:latin typeface="Montserrat"/>
              <a:ea typeface="Montserrat"/>
              <a:cs typeface="Montserrat"/>
              <a:sym typeface="Montserrat"/>
            </a:endParaRPr>
          </a:p>
        </p:txBody>
      </p:sp>
      <p:sp>
        <p:nvSpPr>
          <p:cNvPr id="482" name="Google Shape;482;g12ee8c2f73c_0_37"/>
          <p:cNvSpPr txBox="1"/>
          <p:nvPr/>
        </p:nvSpPr>
        <p:spPr>
          <a:xfrm>
            <a:off x="6961775" y="839125"/>
            <a:ext cx="4726200" cy="1693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Berdasarkan pengujian dari beberapa model, kami memilih model </a:t>
            </a:r>
            <a:r>
              <a:rPr b="1" i="0" lang="en-US" sz="1400" u="none" cap="none" strike="noStrike">
                <a:solidFill>
                  <a:srgbClr val="000000"/>
                </a:solidFill>
                <a:latin typeface="Arial"/>
                <a:ea typeface="Arial"/>
                <a:cs typeface="Arial"/>
                <a:sym typeface="Arial"/>
              </a:rPr>
              <a:t>LightGBM </a:t>
            </a:r>
            <a:r>
              <a:rPr b="0" i="0" lang="en-US" sz="1400" u="none" cap="none" strike="noStrike">
                <a:solidFill>
                  <a:srgbClr val="000000"/>
                </a:solidFill>
                <a:latin typeface="Arial"/>
                <a:ea typeface="Arial"/>
                <a:cs typeface="Arial"/>
                <a:sym typeface="Arial"/>
              </a:rPr>
              <a:t>sebagai model machine learning. Model ini kami pilih dikarenakan: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Memiliki score </a:t>
            </a:r>
            <a:r>
              <a:rPr b="0" i="1" lang="en-US" sz="1400" u="none" cap="none" strike="noStrike">
                <a:solidFill>
                  <a:srgbClr val="000000"/>
                </a:solidFill>
                <a:latin typeface="Arial"/>
                <a:ea typeface="Arial"/>
                <a:cs typeface="Arial"/>
                <a:sym typeface="Arial"/>
              </a:rPr>
              <a:t>train</a:t>
            </a:r>
            <a:r>
              <a:rPr b="1" i="1"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lebih besar dibanding dengan score </a:t>
            </a:r>
            <a:r>
              <a:rPr b="0" i="1" lang="en-US" sz="1400" u="none" cap="none" strike="noStrike">
                <a:solidFill>
                  <a:srgbClr val="000000"/>
                </a:solidFill>
                <a:latin typeface="Arial"/>
                <a:ea typeface="Arial"/>
                <a:cs typeface="Arial"/>
                <a:sym typeface="Arial"/>
              </a:rPr>
              <a:t>test</a:t>
            </a:r>
            <a:r>
              <a:rPr b="1" i="1" lang="en-US" sz="1400" u="none" cap="none" strike="noStrike">
                <a:solidFill>
                  <a:srgbClr val="000000"/>
                </a:solidFill>
                <a:latin typeface="Arial"/>
                <a:ea typeface="Arial"/>
                <a:cs typeface="Arial"/>
                <a:sym typeface="Arial"/>
              </a:rPr>
              <a:t>.</a:t>
            </a:r>
            <a:endParaRPr b="1" i="1"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Memiliki nilai gap score paling kecil yaitu </a:t>
            </a:r>
            <a:r>
              <a:rPr b="1" i="0" lang="en-US" sz="1400" u="none" cap="none" strike="noStrike">
                <a:solidFill>
                  <a:srgbClr val="000000"/>
                </a:solidFill>
                <a:latin typeface="Arial"/>
                <a:ea typeface="Arial"/>
                <a:cs typeface="Arial"/>
                <a:sym typeface="Arial"/>
              </a:rPr>
              <a:t>0.8%</a:t>
            </a:r>
            <a:r>
              <a:rPr b="0" i="0" lang="en-US" sz="1400" u="none" cap="none" strike="noStrike">
                <a:solidFill>
                  <a:srgbClr val="000000"/>
                </a:solidFill>
                <a:latin typeface="Arial"/>
                <a:ea typeface="Arial"/>
                <a:cs typeface="Arial"/>
                <a:sym typeface="Arial"/>
              </a:rPr>
              <a:t> dibandingkan dengan model algoritma lainnya.</a:t>
            </a:r>
            <a:endParaRPr b="0" i="0" sz="1400" u="none" cap="none" strike="noStrike">
              <a:solidFill>
                <a:srgbClr val="000000"/>
              </a:solidFill>
              <a:latin typeface="Arial"/>
              <a:ea typeface="Arial"/>
              <a:cs typeface="Arial"/>
              <a:sym typeface="Arial"/>
            </a:endParaRPr>
          </a:p>
        </p:txBody>
      </p:sp>
      <p:sp>
        <p:nvSpPr>
          <p:cNvPr id="483" name="Google Shape;483;g12ee8c2f73c_0_37"/>
          <p:cNvSpPr txBox="1"/>
          <p:nvPr/>
        </p:nvSpPr>
        <p:spPr>
          <a:xfrm>
            <a:off x="6961775" y="2624950"/>
            <a:ext cx="4726200" cy="104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Berdasarkan evaluasi metricsnya, kami memilih </a:t>
            </a:r>
            <a:r>
              <a:rPr b="1" i="0" lang="en-US" sz="1400" u="none" cap="none" strike="noStrike">
                <a:solidFill>
                  <a:srgbClr val="000000"/>
                </a:solidFill>
                <a:latin typeface="Arial"/>
                <a:ea typeface="Arial"/>
                <a:cs typeface="Arial"/>
                <a:sym typeface="Arial"/>
              </a:rPr>
              <a:t>MAE </a:t>
            </a:r>
            <a:r>
              <a:rPr b="0" i="0" lang="en-US" sz="1400" u="none" cap="none" strike="noStrike">
                <a:solidFill>
                  <a:srgbClr val="000000"/>
                </a:solidFill>
                <a:latin typeface="Arial"/>
                <a:ea typeface="Arial"/>
                <a:cs typeface="Arial"/>
                <a:sym typeface="Arial"/>
              </a:rPr>
              <a:t>dikarenakan model kami memiliki nilai error yang lebih sedikit dengan melakukan handling outlier sebelumnya menggunakan IQR.</a:t>
            </a:r>
            <a:endParaRPr b="0" i="0" sz="1400" u="none" cap="none" strike="noStrike">
              <a:solidFill>
                <a:srgbClr val="000000"/>
              </a:solidFill>
              <a:latin typeface="Arial"/>
              <a:ea typeface="Arial"/>
              <a:cs typeface="Arial"/>
              <a:sym typeface="Arial"/>
            </a:endParaRPr>
          </a:p>
        </p:txBody>
      </p:sp>
      <p:pic>
        <p:nvPicPr>
          <p:cNvPr id="484" name="Google Shape;484;g12ee8c2f73c_0_37"/>
          <p:cNvPicPr preferRelativeResize="0"/>
          <p:nvPr/>
        </p:nvPicPr>
        <p:blipFill>
          <a:blip r:embed="rId3">
            <a:alphaModFix/>
          </a:blip>
          <a:stretch>
            <a:fillRect/>
          </a:stretch>
        </p:blipFill>
        <p:spPr>
          <a:xfrm>
            <a:off x="1041725" y="839125"/>
            <a:ext cx="5889624" cy="2832525"/>
          </a:xfrm>
          <a:prstGeom prst="rect">
            <a:avLst/>
          </a:prstGeom>
          <a:noFill/>
          <a:ln>
            <a:noFill/>
          </a:ln>
        </p:spPr>
      </p:pic>
      <p:pic>
        <p:nvPicPr>
          <p:cNvPr id="485" name="Google Shape;485;g12ee8c2f73c_0_37"/>
          <p:cNvPicPr preferRelativeResize="0"/>
          <p:nvPr/>
        </p:nvPicPr>
        <p:blipFill>
          <a:blip r:embed="rId4">
            <a:alphaModFix/>
          </a:blip>
          <a:stretch>
            <a:fillRect/>
          </a:stretch>
        </p:blipFill>
        <p:spPr>
          <a:xfrm>
            <a:off x="1041727" y="3824050"/>
            <a:ext cx="3581400" cy="952500"/>
          </a:xfrm>
          <a:prstGeom prst="rect">
            <a:avLst/>
          </a:prstGeom>
          <a:noFill/>
          <a:ln>
            <a:noFill/>
          </a:ln>
        </p:spPr>
      </p:pic>
      <p:pic>
        <p:nvPicPr>
          <p:cNvPr id="486" name="Google Shape;486;g12ee8c2f73c_0_37"/>
          <p:cNvPicPr preferRelativeResize="0"/>
          <p:nvPr/>
        </p:nvPicPr>
        <p:blipFill>
          <a:blip r:embed="rId5">
            <a:alphaModFix/>
          </a:blip>
          <a:stretch>
            <a:fillRect/>
          </a:stretch>
        </p:blipFill>
        <p:spPr>
          <a:xfrm>
            <a:off x="1041725" y="4928950"/>
            <a:ext cx="4976699" cy="1760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12f7b0c9ece_0_24"/>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Feature Selection</a:t>
            </a:r>
            <a:endParaRPr b="1" i="0" sz="3200" u="none" cap="none" strike="noStrike">
              <a:solidFill>
                <a:srgbClr val="0198A3"/>
              </a:solidFill>
              <a:latin typeface="Montserrat"/>
              <a:ea typeface="Montserrat"/>
              <a:cs typeface="Montserrat"/>
              <a:sym typeface="Montserrat"/>
            </a:endParaRPr>
          </a:p>
        </p:txBody>
      </p:sp>
      <p:pic>
        <p:nvPicPr>
          <p:cNvPr id="493" name="Google Shape;493;g12f7b0c9ece_0_24"/>
          <p:cNvPicPr preferRelativeResize="0"/>
          <p:nvPr/>
        </p:nvPicPr>
        <p:blipFill>
          <a:blip r:embed="rId3">
            <a:alphaModFix/>
          </a:blip>
          <a:stretch>
            <a:fillRect/>
          </a:stretch>
        </p:blipFill>
        <p:spPr>
          <a:xfrm>
            <a:off x="1193449" y="734825"/>
            <a:ext cx="7204349" cy="5505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12ee8c2f73c_0_4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Git - Repository Git</a:t>
            </a:r>
            <a:endParaRPr b="1" i="0" sz="3200" u="none" cap="none" strike="noStrike">
              <a:solidFill>
                <a:srgbClr val="0198A3"/>
              </a:solidFill>
              <a:latin typeface="Montserrat"/>
              <a:ea typeface="Montserrat"/>
              <a:cs typeface="Montserrat"/>
              <a:sym typeface="Montserrat"/>
            </a:endParaRPr>
          </a:p>
        </p:txBody>
      </p:sp>
      <p:pic>
        <p:nvPicPr>
          <p:cNvPr id="500" name="Google Shape;500;g12ee8c2f73c_0_42"/>
          <p:cNvPicPr preferRelativeResize="0"/>
          <p:nvPr/>
        </p:nvPicPr>
        <p:blipFill rotWithShape="1">
          <a:blip r:embed="rId3">
            <a:alphaModFix/>
          </a:blip>
          <a:srcRect b="0" l="0" r="0" t="13163"/>
          <a:stretch/>
        </p:blipFill>
        <p:spPr>
          <a:xfrm>
            <a:off x="1041725" y="1399450"/>
            <a:ext cx="9474248" cy="5141974"/>
          </a:xfrm>
          <a:prstGeom prst="rect">
            <a:avLst/>
          </a:prstGeom>
          <a:noFill/>
          <a:ln>
            <a:noFill/>
          </a:ln>
        </p:spPr>
      </p:pic>
      <p:sp>
        <p:nvSpPr>
          <p:cNvPr id="501" name="Google Shape;501;g12ee8c2f73c_0_42"/>
          <p:cNvSpPr txBox="1"/>
          <p:nvPr/>
        </p:nvSpPr>
        <p:spPr>
          <a:xfrm>
            <a:off x="1041725" y="811275"/>
            <a:ext cx="5433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Link: </a:t>
            </a:r>
            <a:r>
              <a:rPr b="0" i="0" lang="en-US" sz="1200" u="sng" cap="none" strike="noStrike">
                <a:solidFill>
                  <a:schemeClr val="hlink"/>
                </a:solidFill>
                <a:latin typeface="Arial"/>
                <a:ea typeface="Arial"/>
                <a:cs typeface="Arial"/>
                <a:sym typeface="Arial"/>
                <a:hlinkClick r:id="rId4"/>
              </a:rPr>
              <a:t>https://github.com/bagusganjarl/Final-Project-Data-Science</a:t>
            </a:r>
            <a:r>
              <a:rPr b="0" i="0" lang="en-US"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12f2f0782e6_1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Git - Upload File Stage 0-3</a:t>
            </a:r>
            <a:endParaRPr b="1" i="0" sz="3200" u="none" cap="none" strike="noStrike">
              <a:solidFill>
                <a:srgbClr val="0198A3"/>
              </a:solidFill>
              <a:latin typeface="Montserrat"/>
              <a:ea typeface="Montserrat"/>
              <a:cs typeface="Montserrat"/>
              <a:sym typeface="Montserrat"/>
            </a:endParaRPr>
          </a:p>
        </p:txBody>
      </p:sp>
      <p:pic>
        <p:nvPicPr>
          <p:cNvPr id="508" name="Google Shape;508;g12f2f0782e6_1_0"/>
          <p:cNvPicPr preferRelativeResize="0"/>
          <p:nvPr/>
        </p:nvPicPr>
        <p:blipFill>
          <a:blip r:embed="rId3">
            <a:alphaModFix/>
          </a:blip>
          <a:stretch>
            <a:fillRect/>
          </a:stretch>
        </p:blipFill>
        <p:spPr>
          <a:xfrm>
            <a:off x="1046500" y="1190925"/>
            <a:ext cx="9401875" cy="4167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2f2f0782e6_1_132"/>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Git - Readme</a:t>
            </a:r>
            <a:endParaRPr b="1" i="0" sz="3200" u="none" cap="none" strike="noStrike">
              <a:solidFill>
                <a:srgbClr val="0198A3"/>
              </a:solidFill>
              <a:latin typeface="Montserrat"/>
              <a:ea typeface="Montserrat"/>
              <a:cs typeface="Montserrat"/>
              <a:sym typeface="Montserrat"/>
            </a:endParaRPr>
          </a:p>
        </p:txBody>
      </p:sp>
      <p:pic>
        <p:nvPicPr>
          <p:cNvPr id="515" name="Google Shape;515;g12f2f0782e6_1_132"/>
          <p:cNvPicPr preferRelativeResize="0"/>
          <p:nvPr/>
        </p:nvPicPr>
        <p:blipFill rotWithShape="1">
          <a:blip r:embed="rId3">
            <a:alphaModFix/>
          </a:blip>
          <a:srcRect b="0" l="0" r="0" t="13013"/>
          <a:stretch/>
        </p:blipFill>
        <p:spPr>
          <a:xfrm>
            <a:off x="1041725" y="867525"/>
            <a:ext cx="9496776" cy="51630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g11beb0ec581_0_3"/>
          <p:cNvPicPr preferRelativeResize="0"/>
          <p:nvPr/>
        </p:nvPicPr>
        <p:blipFill rotWithShape="1">
          <a:blip r:embed="rId3">
            <a:alphaModFix/>
          </a:blip>
          <a:srcRect b="0" l="0" r="0" t="0"/>
          <a:stretch/>
        </p:blipFill>
        <p:spPr>
          <a:xfrm>
            <a:off x="1041725" y="816738"/>
            <a:ext cx="4283059" cy="2066649"/>
          </a:xfrm>
          <a:prstGeom prst="rect">
            <a:avLst/>
          </a:prstGeom>
          <a:noFill/>
          <a:ln>
            <a:noFill/>
          </a:ln>
        </p:spPr>
      </p:pic>
      <p:sp>
        <p:nvSpPr>
          <p:cNvPr id="124" name="Google Shape;124;g11beb0ec581_0_3"/>
          <p:cNvSpPr txBox="1"/>
          <p:nvPr/>
        </p:nvSpPr>
        <p:spPr>
          <a:xfrm>
            <a:off x="6640800" y="826463"/>
            <a:ext cx="5207100" cy="204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Numericals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tidak ada issue pada nilai </a:t>
            </a:r>
            <a:r>
              <a:rPr b="1" i="0" lang="en-US" sz="1100" u="none" cap="none" strike="noStrike">
                <a:solidFill>
                  <a:srgbClr val="000000"/>
                </a:solidFill>
                <a:latin typeface="Arial"/>
                <a:ea typeface="Arial"/>
                <a:cs typeface="Arial"/>
                <a:sym typeface="Arial"/>
              </a:rPr>
              <a:t>min/max</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Semua kolom nilainya masih masuk akal (tidak ada </a:t>
            </a:r>
            <a:r>
              <a:rPr b="0" i="1" lang="en-US" sz="1100" u="none" cap="none" strike="noStrike">
                <a:solidFill>
                  <a:srgbClr val="000000"/>
                </a:solidFill>
                <a:latin typeface="Arial"/>
                <a:ea typeface="Arial"/>
                <a:cs typeface="Arial"/>
                <a:sym typeface="Arial"/>
              </a:rPr>
              <a:t>minus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ada perbedaan antara </a:t>
            </a:r>
            <a:r>
              <a:rPr b="1" i="0" lang="en-US" sz="1100" u="none" cap="none" strike="noStrike">
                <a:solidFill>
                  <a:srgbClr val="000000"/>
                </a:solidFill>
                <a:latin typeface="Arial"/>
                <a:ea typeface="Arial"/>
                <a:cs typeface="Arial"/>
                <a:sym typeface="Arial"/>
              </a:rPr>
              <a:t>mean</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median</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masih butuh tinjauan lebih lanjut pada </a:t>
            </a:r>
            <a:r>
              <a:rPr b="0" i="1" lang="en-US" sz="1100" u="none" cap="none" strike="noStrike">
                <a:solidFill>
                  <a:srgbClr val="000000"/>
                </a:solidFill>
                <a:latin typeface="Arial"/>
                <a:ea typeface="Arial"/>
                <a:cs typeface="Arial"/>
                <a:sym typeface="Arial"/>
              </a:rPr>
              <a:t>pre-processing</a:t>
            </a:r>
            <a:r>
              <a:rPr b="0" i="0" lang="en-US" sz="1100" u="none" cap="none" strike="noStrike">
                <a:solidFill>
                  <a:srgbClr val="000000"/>
                </a:solidFill>
                <a:latin typeface="Arial"/>
                <a:ea typeface="Arial"/>
                <a:cs typeface="Arial"/>
                <a:sym typeface="Arial"/>
              </a:rPr>
              <a:t> karena nilai minimum rentangnya lumayan jauh dari </a:t>
            </a:r>
            <a:r>
              <a:rPr b="1" i="0" lang="en-US" sz="1100" u="none" cap="none" strike="noStrike">
                <a:solidFill>
                  <a:srgbClr val="000000"/>
                </a:solidFill>
                <a:latin typeface="Arial"/>
                <a:ea typeface="Arial"/>
                <a:cs typeface="Arial"/>
                <a:sym typeface="Arial"/>
              </a:rPr>
              <a:t>mean</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median</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Terdapat anomali pada nilai minimum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dicurigai data tidak diketahui sehingga ada kemungkinan data diimputasi dengan nilai </a:t>
            </a:r>
            <a:r>
              <a:rPr b="1" i="0" lang="en-US" sz="1100" u="none" cap="none" strike="noStrike">
                <a:solidFill>
                  <a:srgbClr val="000000"/>
                </a:solidFill>
                <a:latin typeface="Arial"/>
                <a:ea typeface="Arial"/>
                <a:cs typeface="Arial"/>
                <a:sym typeface="Arial"/>
              </a:rPr>
              <a:t>1</a:t>
            </a:r>
            <a:r>
              <a:rPr b="0" i="0" lang="en-US" sz="1100" u="none" cap="none" strike="noStrike">
                <a:solidFill>
                  <a:srgbClr val="000000"/>
                </a:solidFill>
                <a:latin typeface="Arial"/>
                <a:ea typeface="Arial"/>
                <a:cs typeface="Arial"/>
                <a:sym typeface="Arial"/>
              </a:rPr>
              <a:t> atau mobil yang dijual berupa </a:t>
            </a:r>
            <a:r>
              <a:rPr b="1" i="0" lang="en-US" sz="1100" u="none" cap="none" strike="noStrike">
                <a:solidFill>
                  <a:srgbClr val="000000"/>
                </a:solidFill>
                <a:latin typeface="Arial"/>
                <a:ea typeface="Arial"/>
                <a:cs typeface="Arial"/>
                <a:sym typeface="Arial"/>
              </a:rPr>
              <a:t>program perusahaan (hadiah)</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pic>
        <p:nvPicPr>
          <p:cNvPr id="125" name="Google Shape;125;g11beb0ec581_0_3"/>
          <p:cNvPicPr preferRelativeResize="0"/>
          <p:nvPr/>
        </p:nvPicPr>
        <p:blipFill rotWithShape="1">
          <a:blip r:embed="rId4">
            <a:alphaModFix/>
          </a:blip>
          <a:srcRect b="0" l="0" r="0" t="0"/>
          <a:stretch/>
        </p:blipFill>
        <p:spPr>
          <a:xfrm>
            <a:off x="1041725" y="3129988"/>
            <a:ext cx="5352400" cy="1005225"/>
          </a:xfrm>
          <a:prstGeom prst="rect">
            <a:avLst/>
          </a:prstGeom>
          <a:noFill/>
          <a:ln>
            <a:noFill/>
          </a:ln>
        </p:spPr>
      </p:pic>
      <p:sp>
        <p:nvSpPr>
          <p:cNvPr id="126" name="Google Shape;126;g11beb0ec581_0_3"/>
          <p:cNvSpPr txBox="1"/>
          <p:nvPr/>
        </p:nvSpPr>
        <p:spPr>
          <a:xfrm>
            <a:off x="6640800" y="3129988"/>
            <a:ext cx="5207100" cy="153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Categoricals</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transmission</a:t>
            </a:r>
            <a:r>
              <a:rPr b="0" i="0" lang="en-US" sz="1100" u="none" cap="none" strike="noStrike">
                <a:solidFill>
                  <a:srgbClr val="000000"/>
                </a:solidFill>
                <a:latin typeface="Arial"/>
                <a:ea typeface="Arial"/>
                <a:cs typeface="Arial"/>
                <a:sym typeface="Arial"/>
              </a:rPr>
              <a:t> didominasi oleh mobil dengan transmisi </a:t>
            </a:r>
            <a:r>
              <a:rPr b="1" i="0" lang="en-US" sz="1100" u="none" cap="none" strike="noStrike">
                <a:solidFill>
                  <a:srgbClr val="000000"/>
                </a:solidFill>
                <a:latin typeface="Arial"/>
                <a:ea typeface="Arial"/>
                <a:cs typeface="Arial"/>
                <a:sym typeface="Arial"/>
              </a:rPr>
              <a:t>automatic</a:t>
            </a:r>
            <a:r>
              <a:rPr b="0" i="0" lang="en-US" sz="1100" u="none" cap="none" strike="noStrike">
                <a:solidFill>
                  <a:srgbClr val="000000"/>
                </a:solidFill>
                <a:latin typeface="Arial"/>
                <a:ea typeface="Arial"/>
                <a:cs typeface="Arial"/>
                <a:sym typeface="Arial"/>
              </a:rPr>
              <a:t> (lebih dari 50%),</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vin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seller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saledate</a:t>
            </a:r>
            <a:r>
              <a:rPr b="0" i="0" lang="en-US" sz="1100" u="none" cap="none" strike="noStrike">
                <a:solidFill>
                  <a:srgbClr val="000000"/>
                </a:solidFill>
                <a:latin typeface="Arial"/>
                <a:ea typeface="Arial"/>
                <a:cs typeface="Arial"/>
                <a:sym typeface="Arial"/>
              </a:rPr>
              <a:t> memiliki kardinalitas yang tinggi (jumlah </a:t>
            </a:r>
            <a:r>
              <a:rPr b="1" i="0" lang="en-US" sz="1100" u="none" cap="none" strike="noStrike">
                <a:solidFill>
                  <a:srgbClr val="000000"/>
                </a:solidFill>
                <a:latin typeface="Arial"/>
                <a:ea typeface="Arial"/>
                <a:cs typeface="Arial"/>
                <a:sym typeface="Arial"/>
              </a:rPr>
              <a:t>unique values</a:t>
            </a:r>
            <a:r>
              <a:rPr b="0" i="0" lang="en-US" sz="1100" u="none" cap="none" strike="noStrike">
                <a:solidFill>
                  <a:srgbClr val="000000"/>
                </a:solidFill>
                <a:latin typeface="Arial"/>
                <a:ea typeface="Arial"/>
                <a:cs typeface="Arial"/>
                <a:sym typeface="Arial"/>
              </a:rPr>
              <a:t> tinggi),</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color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interior</a:t>
            </a:r>
            <a:r>
              <a:rPr b="0" i="0" lang="en-US" sz="1100" u="none" cap="none" strike="noStrike">
                <a:solidFill>
                  <a:srgbClr val="000000"/>
                </a:solidFill>
                <a:latin typeface="Arial"/>
                <a:ea typeface="Arial"/>
                <a:cs typeface="Arial"/>
                <a:sym typeface="Arial"/>
              </a:rPr>
              <a:t> didominasi oleh mobil dengan warna exterior dan interior black (lebih dari 20%),</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make</a:t>
            </a:r>
            <a:r>
              <a:rPr b="0" i="0" lang="en-US" sz="1100" u="none" cap="none" strike="noStrike">
                <a:solidFill>
                  <a:srgbClr val="000000"/>
                </a:solidFill>
                <a:latin typeface="Arial"/>
                <a:ea typeface="Arial"/>
                <a:cs typeface="Arial"/>
                <a:sym typeface="Arial"/>
              </a:rPr>
              <a:t> didominasi oleh mobil dengan merk </a:t>
            </a:r>
            <a:r>
              <a:rPr b="1" i="0" lang="en-US" sz="1100" u="none" cap="none" strike="noStrike">
                <a:solidFill>
                  <a:srgbClr val="000000"/>
                </a:solidFill>
                <a:latin typeface="Arial"/>
                <a:ea typeface="Arial"/>
                <a:cs typeface="Arial"/>
                <a:sym typeface="Arial"/>
              </a:rPr>
              <a:t>Ford</a:t>
            </a:r>
            <a:r>
              <a:rPr b="0" i="0" lang="en-US" sz="1100" u="none" cap="none" strike="noStrike">
                <a:solidFill>
                  <a:srgbClr val="000000"/>
                </a:solidFill>
                <a:latin typeface="Arial"/>
                <a:ea typeface="Arial"/>
                <a:cs typeface="Arial"/>
                <a:sym typeface="Arial"/>
              </a:rPr>
              <a:t> (lebih dari 15%).</a:t>
            </a:r>
            <a:endParaRPr b="0" i="0" sz="1100" u="none" cap="none" strike="noStrike">
              <a:solidFill>
                <a:srgbClr val="000000"/>
              </a:solidFill>
              <a:latin typeface="Arial"/>
              <a:ea typeface="Arial"/>
              <a:cs typeface="Arial"/>
              <a:sym typeface="Arial"/>
            </a:endParaRPr>
          </a:p>
        </p:txBody>
      </p:sp>
      <p:sp>
        <p:nvSpPr>
          <p:cNvPr id="127" name="Google Shape;127;g11beb0ec581_0_3"/>
          <p:cNvSpPr txBox="1"/>
          <p:nvPr/>
        </p:nvSpPr>
        <p:spPr>
          <a:xfrm>
            <a:off x="1041725" y="5066338"/>
            <a:ext cx="10481400" cy="12006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Pengamatan Descriptive Statistics</a:t>
            </a:r>
            <a:r>
              <a:rPr b="0" i="0" lang="en-US" sz="1100" u="none" cap="none" strike="noStrike">
                <a:solidFill>
                  <a:schemeClr val="lt1"/>
                </a:solidFill>
                <a:latin typeface="Arial"/>
                <a:ea typeface="Arial"/>
                <a:cs typeface="Arial"/>
                <a:sym typeface="Arial"/>
              </a:rPr>
              <a:t>:</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Data terdiri dari 558811 baris dan 16 kolom,</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Tidak ada issue pada nama dan isi setiap kolom,</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Tampak beberapa kolom masih memiliki null/missing values kolom `make`, `model`, `trim`, `body`, `transmission`, `condition`, `odometer`, `color`, `interior`),</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Missing values terbesar berada pada kolom `transmission` sejumlah 65353 (11.7%) data,</a:t>
            </a:r>
            <a:endParaRPr b="0" i="0" sz="1100" u="none" cap="none" strike="noStrike">
              <a:solidFill>
                <a:schemeClr val="lt1"/>
              </a:solidFill>
              <a:latin typeface="Arial"/>
              <a:ea typeface="Arial"/>
              <a:cs typeface="Arial"/>
              <a:sym typeface="Arial"/>
            </a:endParaRPr>
          </a:p>
          <a:p>
            <a:pPr indent="-298450" lvl="0" marL="45720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Sepertinya tidak ada issue yang mencolok pada tipe data untuk setiap kolom (sudah sesuai).</a:t>
            </a:r>
            <a:endParaRPr b="0" i="0" sz="1100" u="none" cap="none" strike="noStrike">
              <a:solidFill>
                <a:schemeClr val="lt1"/>
              </a:solidFill>
              <a:latin typeface="Arial"/>
              <a:ea typeface="Arial"/>
              <a:cs typeface="Arial"/>
              <a:sym typeface="Arial"/>
            </a:endParaRPr>
          </a:p>
        </p:txBody>
      </p:sp>
      <p:sp>
        <p:nvSpPr>
          <p:cNvPr id="128" name="Google Shape;128;g11beb0ec581_0_3"/>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Descriptive Statistics</a:t>
            </a:r>
            <a:endParaRPr b="1" i="0" sz="3200" u="none" cap="none" strike="noStrike">
              <a:solidFill>
                <a:srgbClr val="0198A3"/>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1312bbb9601_0_3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5500"/>
              <a:buNone/>
            </a:pPr>
            <a:r>
              <a:rPr lang="en-US" sz="9000"/>
              <a:t>Stage 4</a:t>
            </a:r>
            <a:endParaRPr sz="9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3134aed6dc_0_0"/>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Eksisting Condition</a:t>
            </a:r>
            <a:endParaRPr/>
          </a:p>
        </p:txBody>
      </p:sp>
      <p:sp>
        <p:nvSpPr>
          <p:cNvPr id="528" name="Google Shape;528;g13134aed6dc_0_0"/>
          <p:cNvSpPr txBox="1"/>
          <p:nvPr/>
        </p:nvSpPr>
        <p:spPr>
          <a:xfrm>
            <a:off x="758000" y="1576200"/>
            <a:ext cx="2486400" cy="4617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US" sz="1800">
                <a:solidFill>
                  <a:schemeClr val="lt1"/>
                </a:solidFill>
              </a:rPr>
              <a:t>Pengajuan Harian</a:t>
            </a:r>
            <a:endParaRPr b="0" i="0" sz="1800" u="none" cap="none" strike="noStrike">
              <a:solidFill>
                <a:schemeClr val="lt1"/>
              </a:solidFill>
              <a:latin typeface="Arial"/>
              <a:ea typeface="Arial"/>
              <a:cs typeface="Arial"/>
              <a:sym typeface="Arial"/>
            </a:endParaRPr>
          </a:p>
        </p:txBody>
      </p:sp>
      <p:sp>
        <p:nvSpPr>
          <p:cNvPr id="529" name="Google Shape;529;g13134aed6dc_0_0"/>
          <p:cNvSpPr txBox="1"/>
          <p:nvPr/>
        </p:nvSpPr>
        <p:spPr>
          <a:xfrm>
            <a:off x="784200" y="2229625"/>
            <a:ext cx="56124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Jumlah Data </a:t>
            </a:r>
            <a:r>
              <a:rPr lang="en-US" sz="1900"/>
              <a:t>		: 558811 Pengajuan</a:t>
            </a:r>
            <a:endParaRPr sz="1900"/>
          </a:p>
          <a:p>
            <a:pPr indent="0" lvl="0" marL="0" rtl="0" algn="l">
              <a:spcBef>
                <a:spcPts val="0"/>
              </a:spcBef>
              <a:spcAft>
                <a:spcPts val="0"/>
              </a:spcAft>
              <a:buNone/>
            </a:pPr>
            <a:r>
              <a:rPr b="1" lang="en-US" sz="1900"/>
              <a:t>Tahun 	</a:t>
            </a:r>
            <a:r>
              <a:rPr lang="en-US" sz="1900"/>
              <a:t>			: 1982 - 2015 (34 Tahun)</a:t>
            </a:r>
            <a:endParaRPr sz="1900"/>
          </a:p>
          <a:p>
            <a:pPr indent="0" lvl="0" marL="0" rtl="0" algn="l">
              <a:spcBef>
                <a:spcPts val="0"/>
              </a:spcBef>
              <a:spcAft>
                <a:spcPts val="0"/>
              </a:spcAft>
              <a:buNone/>
            </a:pPr>
            <a:r>
              <a:rPr b="1" lang="en-US" sz="1900"/>
              <a:t>Jumlah Hari Kerja </a:t>
            </a:r>
            <a:r>
              <a:rPr lang="en-US" sz="1900"/>
              <a:t>	: 5 Hari</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b="1" lang="en-US" sz="1900"/>
              <a:t>Perhitungan</a:t>
            </a:r>
            <a:r>
              <a:rPr lang="en-US" sz="1900"/>
              <a:t> jumlah pengajuan/hari : </a:t>
            </a:r>
            <a:endParaRPr sz="1900"/>
          </a:p>
          <a:p>
            <a:pPr indent="0" lvl="0" marL="0" rtl="0" algn="l">
              <a:spcBef>
                <a:spcPts val="0"/>
              </a:spcBef>
              <a:spcAft>
                <a:spcPts val="0"/>
              </a:spcAft>
              <a:buNone/>
            </a:pPr>
            <a:r>
              <a:rPr lang="en-US" sz="1900"/>
              <a:t>558811/(34 x 52 x 5) = </a:t>
            </a:r>
            <a:r>
              <a:rPr b="1" lang="en-US" sz="2300"/>
              <a:t>63</a:t>
            </a:r>
            <a:r>
              <a:rPr b="1" lang="en-US" sz="1900"/>
              <a:t> </a:t>
            </a:r>
            <a:r>
              <a:rPr lang="en-US" sz="1900"/>
              <a:t>pengajuan/hari</a:t>
            </a:r>
            <a:endParaRPr sz="1900"/>
          </a:p>
        </p:txBody>
      </p:sp>
      <p:sp>
        <p:nvSpPr>
          <p:cNvPr id="530" name="Google Shape;530;g13134aed6dc_0_0"/>
          <p:cNvSpPr txBox="1"/>
          <p:nvPr/>
        </p:nvSpPr>
        <p:spPr>
          <a:xfrm>
            <a:off x="753450" y="4871675"/>
            <a:ext cx="56124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Jam Kerja </a:t>
            </a:r>
            <a:r>
              <a:rPr lang="en-US" sz="1900"/>
              <a:t>			: 7 Jam</a:t>
            </a:r>
            <a:endParaRPr sz="1900"/>
          </a:p>
          <a:p>
            <a:pPr indent="0" lvl="0" marL="0" rtl="0" algn="l">
              <a:spcBef>
                <a:spcPts val="0"/>
              </a:spcBef>
              <a:spcAft>
                <a:spcPts val="0"/>
              </a:spcAft>
              <a:buNone/>
            </a:pPr>
            <a:r>
              <a:rPr b="1" lang="en-US" sz="1900"/>
              <a:t>Waktu Perhitungan </a:t>
            </a:r>
            <a:r>
              <a:rPr lang="en-US" sz="1900"/>
              <a:t>	: 20 Menit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b="1" lang="en-US" sz="1900"/>
              <a:t>Jumlah pengajuan</a:t>
            </a:r>
            <a:r>
              <a:rPr lang="en-US" sz="1900"/>
              <a:t> yang dapat dilakukan : </a:t>
            </a:r>
            <a:endParaRPr sz="1900"/>
          </a:p>
          <a:p>
            <a:pPr indent="0" lvl="0" marL="0" rtl="0" algn="l">
              <a:spcBef>
                <a:spcPts val="0"/>
              </a:spcBef>
              <a:spcAft>
                <a:spcPts val="0"/>
              </a:spcAft>
              <a:buNone/>
            </a:pPr>
            <a:r>
              <a:rPr lang="en-US" sz="1900"/>
              <a:t>(7 x 60)/20 = </a:t>
            </a:r>
            <a:r>
              <a:rPr b="1" lang="en-US" sz="2300"/>
              <a:t>21</a:t>
            </a:r>
            <a:r>
              <a:rPr lang="en-US" sz="1900"/>
              <a:t> Pengajuan/hari/staff</a:t>
            </a:r>
            <a:endParaRPr sz="1900"/>
          </a:p>
        </p:txBody>
      </p:sp>
      <p:sp>
        <p:nvSpPr>
          <p:cNvPr id="531" name="Google Shape;531;g13134aed6dc_0_0"/>
          <p:cNvSpPr txBox="1"/>
          <p:nvPr/>
        </p:nvSpPr>
        <p:spPr>
          <a:xfrm>
            <a:off x="753450" y="4383025"/>
            <a:ext cx="4891200" cy="4617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US" sz="1800">
                <a:solidFill>
                  <a:schemeClr val="lt1"/>
                </a:solidFill>
              </a:rPr>
              <a:t>Jumlah Pengajuan (1 Staff)</a:t>
            </a:r>
            <a:endParaRPr b="0" i="0" sz="1800" u="none" cap="none" strike="noStrike">
              <a:solidFill>
                <a:schemeClr val="lt1"/>
              </a:solidFill>
              <a:latin typeface="Arial"/>
              <a:ea typeface="Arial"/>
              <a:cs typeface="Arial"/>
              <a:sym typeface="Arial"/>
            </a:endParaRPr>
          </a:p>
        </p:txBody>
      </p:sp>
      <p:sp>
        <p:nvSpPr>
          <p:cNvPr id="532" name="Google Shape;532;g13134aed6dc_0_0"/>
          <p:cNvSpPr txBox="1"/>
          <p:nvPr/>
        </p:nvSpPr>
        <p:spPr>
          <a:xfrm>
            <a:off x="7224050" y="2549850"/>
            <a:ext cx="4016400" cy="137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chemeClr val="dk1"/>
                </a:solidFill>
                <a:latin typeface="Krona One"/>
                <a:ea typeface="Krona One"/>
                <a:cs typeface="Krona One"/>
                <a:sym typeface="Krona One"/>
              </a:rPr>
              <a:t>“The </a:t>
            </a:r>
            <a:r>
              <a:rPr b="1" lang="en-US" sz="1300">
                <a:solidFill>
                  <a:srgbClr val="3C8A97"/>
                </a:solidFill>
                <a:latin typeface="Krona One"/>
                <a:ea typeface="Krona One"/>
                <a:cs typeface="Krona One"/>
                <a:sym typeface="Krona One"/>
              </a:rPr>
              <a:t>used car appraisal</a:t>
            </a:r>
            <a:r>
              <a:rPr lang="en-US" sz="1300">
                <a:solidFill>
                  <a:schemeClr val="dk1"/>
                </a:solidFill>
                <a:latin typeface="Krona One"/>
                <a:ea typeface="Krona One"/>
                <a:cs typeface="Krona One"/>
                <a:sym typeface="Krona One"/>
              </a:rPr>
              <a:t> process may slightly different each dealership. But the entire process normally </a:t>
            </a:r>
            <a:r>
              <a:rPr lang="en-US" sz="1300">
                <a:solidFill>
                  <a:schemeClr val="dk1"/>
                </a:solidFill>
                <a:latin typeface="Krona One"/>
                <a:ea typeface="Krona One"/>
                <a:cs typeface="Krona One"/>
                <a:sym typeface="Krona One"/>
              </a:rPr>
              <a:t>takes from</a:t>
            </a:r>
            <a:r>
              <a:rPr lang="en-US" sz="1300">
                <a:solidFill>
                  <a:srgbClr val="0198A3"/>
                </a:solidFill>
                <a:latin typeface="Krona One"/>
                <a:ea typeface="Krona One"/>
                <a:cs typeface="Krona One"/>
                <a:sym typeface="Krona One"/>
              </a:rPr>
              <a:t> </a:t>
            </a:r>
            <a:r>
              <a:rPr b="1" lang="en-US" sz="1300">
                <a:solidFill>
                  <a:srgbClr val="0198A3"/>
                </a:solidFill>
                <a:latin typeface="Krona One"/>
                <a:ea typeface="Krona One"/>
                <a:cs typeface="Krona One"/>
                <a:sym typeface="Krona One"/>
              </a:rPr>
              <a:t>15 to 30 minutes</a:t>
            </a:r>
            <a:r>
              <a:rPr lang="en-US" sz="1300">
                <a:solidFill>
                  <a:schemeClr val="dk1"/>
                </a:solidFill>
                <a:latin typeface="Krona One"/>
                <a:ea typeface="Krona One"/>
                <a:cs typeface="Krona One"/>
                <a:sym typeface="Krona One"/>
              </a:rPr>
              <a:t> depending how busy car manager or appraiser at that ti</a:t>
            </a:r>
            <a:r>
              <a:rPr lang="en-US" sz="1100">
                <a:solidFill>
                  <a:schemeClr val="dk1"/>
                </a:solidFill>
                <a:latin typeface="Krona One"/>
                <a:ea typeface="Krona One"/>
                <a:cs typeface="Krona One"/>
                <a:sym typeface="Krona One"/>
              </a:rPr>
              <a:t>me.”</a:t>
            </a:r>
            <a:endParaRPr sz="1500">
              <a:solidFill>
                <a:schemeClr val="dk1"/>
              </a:solidFill>
              <a:latin typeface="Krona One"/>
              <a:ea typeface="Krona One"/>
              <a:cs typeface="Krona One"/>
              <a:sym typeface="Krona One"/>
            </a:endParaRPr>
          </a:p>
        </p:txBody>
      </p:sp>
      <p:sp>
        <p:nvSpPr>
          <p:cNvPr id="533" name="Google Shape;533;g13134aed6dc_0_0"/>
          <p:cNvSpPr txBox="1"/>
          <p:nvPr/>
        </p:nvSpPr>
        <p:spPr>
          <a:xfrm>
            <a:off x="7224050" y="3982832"/>
            <a:ext cx="4016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100">
                <a:solidFill>
                  <a:schemeClr val="dk1"/>
                </a:solidFill>
              </a:rPr>
              <a:t>Sumber :</a:t>
            </a:r>
            <a:endParaRPr i="1" sz="1100">
              <a:solidFill>
                <a:schemeClr val="dk1"/>
              </a:solidFill>
            </a:endParaRPr>
          </a:p>
          <a:p>
            <a:pPr indent="0" lvl="0" marL="0" rtl="0" algn="l">
              <a:spcBef>
                <a:spcPts val="0"/>
              </a:spcBef>
              <a:spcAft>
                <a:spcPts val="0"/>
              </a:spcAft>
              <a:buNone/>
            </a:pPr>
            <a:r>
              <a:rPr i="1" lang="en-US" sz="1100">
                <a:solidFill>
                  <a:schemeClr val="dk1"/>
                </a:solidFill>
              </a:rPr>
              <a:t>https://www.autocheatsheet.com/trade-in/how-appraisal-process-works.html#:~:text=The%20used%20car%20appraisal%20process,appraiser%20is%20at%20the%20time.</a:t>
            </a:r>
            <a:endParaRPr i="1" sz="11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13134aed6dc_0_6"/>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Recommendation</a:t>
            </a:r>
            <a:endParaRPr/>
          </a:p>
        </p:txBody>
      </p:sp>
      <p:sp>
        <p:nvSpPr>
          <p:cNvPr id="540" name="Google Shape;540;g13134aed6dc_0_6"/>
          <p:cNvSpPr txBox="1"/>
          <p:nvPr>
            <p:ph idx="1" type="body"/>
          </p:nvPr>
        </p:nvSpPr>
        <p:spPr>
          <a:xfrm>
            <a:off x="7783850" y="2491375"/>
            <a:ext cx="3872400" cy="2645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Membuat </a:t>
            </a:r>
            <a:r>
              <a:rPr b="1" lang="en-US"/>
              <a:t>aplikasi</a:t>
            </a:r>
            <a:r>
              <a:rPr lang="en-US"/>
              <a:t> (web based) yang dapat digunakan oleh staff </a:t>
            </a:r>
            <a:r>
              <a:rPr b="1" lang="en-US"/>
              <a:t>untuk menentukan harga mobil </a:t>
            </a:r>
            <a:r>
              <a:rPr lang="en-US"/>
              <a:t>berdasarkan </a:t>
            </a:r>
            <a:r>
              <a:rPr b="1" lang="en-US"/>
              <a:t>model machine learning</a:t>
            </a:r>
            <a:r>
              <a:rPr lang="en-US"/>
              <a:t> yang telah dibuat oleh tim data PT Car-a-thon.</a:t>
            </a:r>
            <a:endParaRPr/>
          </a:p>
        </p:txBody>
      </p:sp>
      <p:pic>
        <p:nvPicPr>
          <p:cNvPr id="541" name="Google Shape;541;g13134aed6dc_0_6"/>
          <p:cNvPicPr preferRelativeResize="0"/>
          <p:nvPr/>
        </p:nvPicPr>
        <p:blipFill>
          <a:blip r:embed="rId3">
            <a:alphaModFix/>
          </a:blip>
          <a:stretch>
            <a:fillRect/>
          </a:stretch>
        </p:blipFill>
        <p:spPr>
          <a:xfrm>
            <a:off x="585802" y="1694750"/>
            <a:ext cx="7198048" cy="42389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13134aed6dc_0_12"/>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Impact</a:t>
            </a:r>
            <a:endParaRPr/>
          </a:p>
        </p:txBody>
      </p:sp>
      <p:sp>
        <p:nvSpPr>
          <p:cNvPr id="548" name="Google Shape;548;g13134aed6dc_0_12"/>
          <p:cNvSpPr txBox="1"/>
          <p:nvPr/>
        </p:nvSpPr>
        <p:spPr>
          <a:xfrm>
            <a:off x="758000" y="1576200"/>
            <a:ext cx="2486400" cy="4617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US" sz="1800">
                <a:solidFill>
                  <a:schemeClr val="lt1"/>
                </a:solidFill>
              </a:rPr>
              <a:t>Appraisal Time</a:t>
            </a:r>
            <a:endParaRPr b="1" i="0" sz="1800" u="none" cap="none" strike="noStrike">
              <a:solidFill>
                <a:schemeClr val="lt1"/>
              </a:solidFill>
            </a:endParaRPr>
          </a:p>
        </p:txBody>
      </p:sp>
      <p:sp>
        <p:nvSpPr>
          <p:cNvPr id="549" name="Google Shape;549;g13134aed6dc_0_12"/>
          <p:cNvSpPr txBox="1"/>
          <p:nvPr>
            <p:ph idx="1" type="body"/>
          </p:nvPr>
        </p:nvSpPr>
        <p:spPr>
          <a:xfrm>
            <a:off x="758000" y="2257227"/>
            <a:ext cx="7422300" cy="1201500"/>
          </a:xfrm>
          <a:prstGeom prst="rect">
            <a:avLst/>
          </a:prstGeom>
        </p:spPr>
        <p:txBody>
          <a:bodyPr anchorCtr="0" anchor="t" bIns="121900" lIns="121900" spcFirstLastPara="1" rIns="121900" wrap="square" tIns="121900">
            <a:normAutofit/>
          </a:bodyPr>
          <a:lstStyle/>
          <a:p>
            <a:pPr indent="0" lvl="0" marL="0" rtl="0" algn="l">
              <a:lnSpc>
                <a:spcPct val="100000"/>
              </a:lnSpc>
              <a:spcBef>
                <a:spcPts val="0"/>
              </a:spcBef>
              <a:spcAft>
                <a:spcPts val="0"/>
              </a:spcAft>
              <a:buNone/>
            </a:pPr>
            <a:r>
              <a:rPr b="1" lang="en-US"/>
              <a:t>Before ML 	:</a:t>
            </a:r>
            <a:r>
              <a:rPr lang="en-US"/>
              <a:t> Waktu untuk menentukan harga : ~ </a:t>
            </a:r>
            <a:r>
              <a:rPr b="1" lang="en-US"/>
              <a:t>20 Menit</a:t>
            </a:r>
            <a:endParaRPr b="1"/>
          </a:p>
          <a:p>
            <a:pPr indent="0" lvl="0" marL="0" rtl="0" algn="l">
              <a:lnSpc>
                <a:spcPct val="100000"/>
              </a:lnSpc>
              <a:spcBef>
                <a:spcPts val="0"/>
              </a:spcBef>
              <a:spcAft>
                <a:spcPts val="0"/>
              </a:spcAft>
              <a:buNone/>
            </a:pPr>
            <a:r>
              <a:rPr b="1" lang="en-US"/>
              <a:t>After ML 	: </a:t>
            </a:r>
            <a:r>
              <a:rPr lang="en-US"/>
              <a:t>Waktu untuk menentukan harga : ~ </a:t>
            </a:r>
            <a:r>
              <a:rPr b="1" lang="en-US"/>
              <a:t>5 Menit</a:t>
            </a:r>
            <a:endParaRPr b="1"/>
          </a:p>
          <a:p>
            <a:pPr indent="0" lvl="0" marL="0" rtl="0" algn="l">
              <a:lnSpc>
                <a:spcPct val="100000"/>
              </a:lnSpc>
              <a:spcBef>
                <a:spcPts val="0"/>
              </a:spcBef>
              <a:spcAft>
                <a:spcPts val="0"/>
              </a:spcAft>
              <a:buNone/>
            </a:pPr>
            <a:r>
              <a:rPr b="1" lang="en-US"/>
              <a:t>Efisiensi Waktu : </a:t>
            </a:r>
            <a:r>
              <a:rPr lang="en-US"/>
              <a:t>(20 - 5)/20 x 100% = </a:t>
            </a:r>
            <a:r>
              <a:rPr b="1" lang="en-US"/>
              <a:t>75%</a:t>
            </a:r>
            <a:endParaRPr b="1"/>
          </a:p>
        </p:txBody>
      </p:sp>
      <p:sp>
        <p:nvSpPr>
          <p:cNvPr id="550" name="Google Shape;550;g13134aed6dc_0_12"/>
          <p:cNvSpPr txBox="1"/>
          <p:nvPr/>
        </p:nvSpPr>
        <p:spPr>
          <a:xfrm>
            <a:off x="758000" y="3819825"/>
            <a:ext cx="2486400" cy="4617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US" sz="1800">
                <a:solidFill>
                  <a:schemeClr val="lt1"/>
                </a:solidFill>
              </a:rPr>
              <a:t>Number of Appraisal </a:t>
            </a:r>
            <a:endParaRPr b="1" i="0" sz="1800" u="none" cap="none" strike="noStrike">
              <a:solidFill>
                <a:schemeClr val="lt1"/>
              </a:solidFill>
            </a:endParaRPr>
          </a:p>
        </p:txBody>
      </p:sp>
      <p:sp>
        <p:nvSpPr>
          <p:cNvPr id="551" name="Google Shape;551;g13134aed6dc_0_12"/>
          <p:cNvSpPr txBox="1"/>
          <p:nvPr>
            <p:ph idx="1" type="body"/>
          </p:nvPr>
        </p:nvSpPr>
        <p:spPr>
          <a:xfrm>
            <a:off x="758000" y="4500850"/>
            <a:ext cx="10928400" cy="1201500"/>
          </a:xfrm>
          <a:prstGeom prst="rect">
            <a:avLst/>
          </a:prstGeom>
        </p:spPr>
        <p:txBody>
          <a:bodyPr anchorCtr="0" anchor="t" bIns="121900" lIns="121900" spcFirstLastPara="1" rIns="121900" wrap="square" tIns="121900">
            <a:noAutofit/>
          </a:bodyPr>
          <a:lstStyle/>
          <a:p>
            <a:pPr indent="0" lvl="0" marL="0" rtl="0" algn="l">
              <a:lnSpc>
                <a:spcPct val="80000"/>
              </a:lnSpc>
              <a:spcBef>
                <a:spcPts val="0"/>
              </a:spcBef>
              <a:spcAft>
                <a:spcPts val="0"/>
              </a:spcAft>
              <a:buSzPts val="852"/>
              <a:buNone/>
            </a:pPr>
            <a:r>
              <a:rPr b="1" lang="en-US" sz="1872"/>
              <a:t>Before ML : </a:t>
            </a:r>
            <a:r>
              <a:rPr lang="en-US" sz="1872"/>
              <a:t>Kapasitas optimal perhitungan harga mobil : </a:t>
            </a:r>
            <a:endParaRPr sz="1872"/>
          </a:p>
          <a:p>
            <a:pPr indent="0" lvl="0" marL="0" rtl="0" algn="l">
              <a:lnSpc>
                <a:spcPct val="80000"/>
              </a:lnSpc>
              <a:spcBef>
                <a:spcPts val="0"/>
              </a:spcBef>
              <a:spcAft>
                <a:spcPts val="0"/>
              </a:spcAft>
              <a:buSzPts val="852"/>
              <a:buNone/>
            </a:pPr>
            <a:r>
              <a:rPr lang="en-US" sz="1872"/>
              <a:t>(7 jam x 60 menit/jam) / 5 menit = </a:t>
            </a:r>
            <a:r>
              <a:rPr b="1" lang="en-US" sz="1872"/>
              <a:t>21 </a:t>
            </a:r>
            <a:r>
              <a:rPr lang="en-US" sz="1872"/>
              <a:t>perhitungan/hari</a:t>
            </a:r>
            <a:endParaRPr b="1" sz="1872"/>
          </a:p>
          <a:p>
            <a:pPr indent="0" lvl="0" marL="0" rtl="0" algn="l">
              <a:lnSpc>
                <a:spcPct val="80000"/>
              </a:lnSpc>
              <a:spcBef>
                <a:spcPts val="0"/>
              </a:spcBef>
              <a:spcAft>
                <a:spcPts val="0"/>
              </a:spcAft>
              <a:buSzPts val="852"/>
              <a:buNone/>
            </a:pPr>
            <a:r>
              <a:t/>
            </a:r>
            <a:endParaRPr b="1" sz="2172"/>
          </a:p>
          <a:p>
            <a:pPr indent="0" lvl="0" marL="0" rtl="0" algn="l">
              <a:lnSpc>
                <a:spcPct val="80000"/>
              </a:lnSpc>
              <a:spcBef>
                <a:spcPts val="0"/>
              </a:spcBef>
              <a:spcAft>
                <a:spcPts val="0"/>
              </a:spcAft>
              <a:buSzPts val="852"/>
              <a:buNone/>
            </a:pPr>
            <a:r>
              <a:rPr b="1" lang="en-US" sz="1872"/>
              <a:t>After ML : </a:t>
            </a:r>
            <a:r>
              <a:rPr lang="en-US" sz="1872"/>
              <a:t>Kapasitas optimal perhitungan harga mobil : </a:t>
            </a:r>
            <a:endParaRPr sz="1872"/>
          </a:p>
          <a:p>
            <a:pPr indent="0" lvl="0" marL="0" rtl="0" algn="l">
              <a:lnSpc>
                <a:spcPct val="80000"/>
              </a:lnSpc>
              <a:spcBef>
                <a:spcPts val="0"/>
              </a:spcBef>
              <a:spcAft>
                <a:spcPts val="0"/>
              </a:spcAft>
              <a:buSzPts val="852"/>
              <a:buNone/>
            </a:pPr>
            <a:r>
              <a:rPr lang="en-US" sz="1872"/>
              <a:t>(24 jam x 60 menit/jam) / 5 menit = </a:t>
            </a:r>
            <a:r>
              <a:rPr b="1" lang="en-US" sz="1872"/>
              <a:t>288 </a:t>
            </a:r>
            <a:r>
              <a:rPr lang="en-US" sz="1872"/>
              <a:t>perhitungan/hari</a:t>
            </a:r>
            <a:endParaRPr sz="1872"/>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3134aed6dc_0_41"/>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Impact</a:t>
            </a:r>
            <a:endParaRPr/>
          </a:p>
        </p:txBody>
      </p:sp>
      <p:sp>
        <p:nvSpPr>
          <p:cNvPr id="558" name="Google Shape;558;g13134aed6dc_0_41"/>
          <p:cNvSpPr txBox="1"/>
          <p:nvPr/>
        </p:nvSpPr>
        <p:spPr>
          <a:xfrm>
            <a:off x="758000" y="1576200"/>
            <a:ext cx="2486400" cy="507900"/>
          </a:xfrm>
          <a:prstGeom prst="rect">
            <a:avLst/>
          </a:prstGeom>
          <a:solidFill>
            <a:srgbClr val="0198A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US" sz="2100">
                <a:solidFill>
                  <a:schemeClr val="lt1"/>
                </a:solidFill>
              </a:rPr>
              <a:t>Value For Money</a:t>
            </a:r>
            <a:endParaRPr b="1" i="0" sz="2100" u="none" cap="none" strike="noStrike">
              <a:solidFill>
                <a:schemeClr val="lt1"/>
              </a:solidFill>
            </a:endParaRPr>
          </a:p>
        </p:txBody>
      </p:sp>
      <p:sp>
        <p:nvSpPr>
          <p:cNvPr id="559" name="Google Shape;559;g13134aed6dc_0_41"/>
          <p:cNvSpPr txBox="1"/>
          <p:nvPr>
            <p:ph idx="1" type="body"/>
          </p:nvPr>
        </p:nvSpPr>
        <p:spPr>
          <a:xfrm>
            <a:off x="2895350" y="2856899"/>
            <a:ext cx="7314900" cy="2032800"/>
          </a:xfrm>
          <a:prstGeom prst="rect">
            <a:avLst/>
          </a:prstGeom>
        </p:spPr>
        <p:txBody>
          <a:bodyPr anchorCtr="0" anchor="t" bIns="121900" lIns="121900" spcFirstLastPara="1" rIns="121900" wrap="square" tIns="121900">
            <a:normAutofit lnSpcReduction="20000"/>
          </a:bodyPr>
          <a:lstStyle/>
          <a:p>
            <a:pPr indent="0" lvl="0" marL="0" rtl="0" algn="l">
              <a:lnSpc>
                <a:spcPct val="100000"/>
              </a:lnSpc>
              <a:spcBef>
                <a:spcPts val="0"/>
              </a:spcBef>
              <a:spcAft>
                <a:spcPts val="0"/>
              </a:spcAft>
              <a:buNone/>
            </a:pPr>
            <a:r>
              <a:rPr lang="en-US" sz="2200"/>
              <a:t>Penentuan harga menggunakan machine learning dapat menentukan harga </a:t>
            </a:r>
            <a:r>
              <a:rPr b="1" lang="en-US" sz="2200">
                <a:solidFill>
                  <a:srgbClr val="0198A3"/>
                </a:solidFill>
              </a:rPr>
              <a:t>lebih tepat</a:t>
            </a:r>
            <a:r>
              <a:rPr b="1" lang="en-US" sz="2200"/>
              <a:t> </a:t>
            </a:r>
            <a:r>
              <a:rPr lang="en-US" sz="2200"/>
              <a:t>dan</a:t>
            </a:r>
            <a:r>
              <a:rPr lang="en-US" sz="2200">
                <a:solidFill>
                  <a:srgbClr val="0198A3"/>
                </a:solidFill>
              </a:rPr>
              <a:t> </a:t>
            </a:r>
            <a:r>
              <a:rPr b="1" lang="en-US" sz="2200">
                <a:solidFill>
                  <a:srgbClr val="0198A3"/>
                </a:solidFill>
              </a:rPr>
              <a:t>1 standard </a:t>
            </a:r>
            <a:r>
              <a:rPr lang="en-US" sz="2200"/>
              <a:t>sehingga harga yang didapatkan bisa lebih akurat dan </a:t>
            </a:r>
            <a:r>
              <a:rPr b="1" lang="en-US" sz="2200">
                <a:solidFill>
                  <a:srgbClr val="0198A3"/>
                </a:solidFill>
              </a:rPr>
              <a:t>tidak ada perbedaan penilaian</a:t>
            </a:r>
            <a:r>
              <a:rPr lang="en-US" sz="2200"/>
              <a:t> berdasarkan staff. </a:t>
            </a:r>
            <a:endParaRPr sz="17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2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13134aed6dc_0_18"/>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t/>
            </a:r>
            <a:endParaRPr/>
          </a:p>
        </p:txBody>
      </p:sp>
      <p:sp>
        <p:nvSpPr>
          <p:cNvPr id="566" name="Google Shape;566;g13134aed6dc_0_1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349250" lvl="0" marL="457200" rtl="0" algn="l">
              <a:spcBef>
                <a:spcPts val="0"/>
              </a:spcBef>
              <a:spcAft>
                <a:spcPts val="0"/>
              </a:spcAft>
              <a:buSzPts val="1900"/>
              <a:buChar char="-"/>
            </a:pPr>
            <a:r>
              <a:rPr lang="en-US"/>
              <a:t>End -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2ae4a137b7_0_0"/>
          <p:cNvSpPr txBox="1"/>
          <p:nvPr/>
        </p:nvSpPr>
        <p:spPr>
          <a:xfrm>
            <a:off x="1932275" y="4655325"/>
            <a:ext cx="8327400" cy="1200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Duplicate, Unique, dan Uppercase/Lowercase:</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Ada perubahan unique data pada kolom </a:t>
            </a:r>
            <a:r>
              <a:rPr b="1" i="0" lang="en-US" sz="1100" u="none" cap="none" strike="noStrike">
                <a:solidFill>
                  <a:srgbClr val="000000"/>
                </a:solidFill>
                <a:latin typeface="Arial"/>
                <a:ea typeface="Arial"/>
                <a:cs typeface="Arial"/>
                <a:sym typeface="Arial"/>
              </a:rPr>
              <a:t>model</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trim</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body</a:t>
            </a:r>
            <a:r>
              <a:rPr b="0" i="0" lang="en-US" sz="1100" u="none" cap="none" strike="noStrike">
                <a:solidFill>
                  <a:srgbClr val="000000"/>
                </a:solidFill>
                <a:latin typeface="Arial"/>
                <a:ea typeface="Arial"/>
                <a:cs typeface="Arial"/>
                <a:sym typeface="Arial"/>
              </a:rPr>
              <a:t> setelah dilakukan handling pada </a:t>
            </a:r>
            <a:r>
              <a:rPr b="0" i="1" lang="en-US" sz="1100" u="none" cap="none" strike="noStrike">
                <a:solidFill>
                  <a:srgbClr val="000000"/>
                </a:solidFill>
                <a:latin typeface="Arial"/>
                <a:ea typeface="Arial"/>
                <a:cs typeface="Arial"/>
                <a:sym typeface="Arial"/>
              </a:rPr>
              <a:t>uppercase</a:t>
            </a:r>
            <a:r>
              <a:rPr b="0" i="0" lang="en-US" sz="1100" u="none" cap="none" strike="noStrike">
                <a:solidFill>
                  <a:srgbClr val="000000"/>
                </a:solidFill>
                <a:latin typeface="Arial"/>
                <a:ea typeface="Arial"/>
                <a:cs typeface="Arial"/>
                <a:sym typeface="Arial"/>
              </a:rPr>
              <a:t> dan </a:t>
            </a:r>
            <a:r>
              <a:rPr b="0" i="1" lang="en-US" sz="1100" u="none" cap="none" strike="noStrike">
                <a:solidFill>
                  <a:srgbClr val="000000"/>
                </a:solidFill>
                <a:latin typeface="Arial"/>
                <a:ea typeface="Arial"/>
                <a:cs typeface="Arial"/>
                <a:sym typeface="Arial"/>
              </a:rPr>
              <a:t>lowercase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transmission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vin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state</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color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interior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seller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saledate</a:t>
            </a:r>
            <a:r>
              <a:rPr b="0" i="0" lang="en-US" sz="1100" u="none" cap="none" strike="noStrike">
                <a:solidFill>
                  <a:srgbClr val="000000"/>
                </a:solidFill>
                <a:latin typeface="Arial"/>
                <a:ea typeface="Arial"/>
                <a:cs typeface="Arial"/>
                <a:sym typeface="Arial"/>
              </a:rPr>
              <a:t> sudah memiliki data yang sesuai (tidak ada issue pada </a:t>
            </a:r>
            <a:r>
              <a:rPr b="0" i="1" lang="en-US" sz="1100" u="none" cap="none" strike="noStrike">
                <a:solidFill>
                  <a:srgbClr val="000000"/>
                </a:solidFill>
                <a:latin typeface="Arial"/>
                <a:ea typeface="Arial"/>
                <a:cs typeface="Arial"/>
                <a:sym typeface="Arial"/>
              </a:rPr>
              <a:t>uppercase</a:t>
            </a:r>
            <a:r>
              <a:rPr b="0" i="0" lang="en-US" sz="1100" u="none" cap="none" strike="noStrike">
                <a:solidFill>
                  <a:srgbClr val="000000"/>
                </a:solidFill>
                <a:latin typeface="Arial"/>
                <a:ea typeface="Arial"/>
                <a:cs typeface="Arial"/>
                <a:sym typeface="Arial"/>
              </a:rPr>
              <a:t>/</a:t>
            </a:r>
            <a:r>
              <a:rPr b="0" i="1" lang="en-US" sz="1100" u="none" cap="none" strike="noStrike">
                <a:solidFill>
                  <a:srgbClr val="000000"/>
                </a:solidFill>
                <a:latin typeface="Arial"/>
                <a:ea typeface="Arial"/>
                <a:cs typeface="Arial"/>
                <a:sym typeface="Arial"/>
              </a:rPr>
              <a:t>lowercase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tidak perlu dilakukan pengecekan dikarenakan tipe data bersifat integer/boolean.</a:t>
            </a:r>
            <a:endParaRPr b="1" i="0" sz="1100" u="none" cap="none" strike="noStrike">
              <a:solidFill>
                <a:srgbClr val="000000"/>
              </a:solidFill>
              <a:latin typeface="Arial"/>
              <a:ea typeface="Arial"/>
              <a:cs typeface="Arial"/>
              <a:sym typeface="Arial"/>
            </a:endParaRPr>
          </a:p>
        </p:txBody>
      </p:sp>
      <p:sp>
        <p:nvSpPr>
          <p:cNvPr id="135" name="Google Shape;135;g12ae4a137b7_0_0"/>
          <p:cNvSpPr txBox="1"/>
          <p:nvPr/>
        </p:nvSpPr>
        <p:spPr>
          <a:xfrm>
            <a:off x="1041725" y="101725"/>
            <a:ext cx="9309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Duplicate, Unique, Lowercase/Uppercase</a:t>
            </a:r>
            <a:endParaRPr b="1" i="0" sz="3200" u="none" cap="none" strike="noStrike">
              <a:solidFill>
                <a:srgbClr val="0198A3"/>
              </a:solidFill>
              <a:latin typeface="Montserrat"/>
              <a:ea typeface="Montserrat"/>
              <a:cs typeface="Montserrat"/>
              <a:sym typeface="Montserrat"/>
            </a:endParaRPr>
          </a:p>
        </p:txBody>
      </p:sp>
      <p:pic>
        <p:nvPicPr>
          <p:cNvPr id="136" name="Google Shape;136;g12ae4a137b7_0_0"/>
          <p:cNvPicPr preferRelativeResize="0"/>
          <p:nvPr/>
        </p:nvPicPr>
        <p:blipFill rotWithShape="1">
          <a:blip r:embed="rId3">
            <a:alphaModFix/>
          </a:blip>
          <a:srcRect b="0" l="0" r="0" t="0"/>
          <a:stretch/>
        </p:blipFill>
        <p:spPr>
          <a:xfrm>
            <a:off x="5159000" y="2933613"/>
            <a:ext cx="2946026" cy="1444675"/>
          </a:xfrm>
          <a:prstGeom prst="rect">
            <a:avLst/>
          </a:prstGeom>
          <a:noFill/>
          <a:ln>
            <a:noFill/>
          </a:ln>
        </p:spPr>
      </p:pic>
      <p:pic>
        <p:nvPicPr>
          <p:cNvPr id="137" name="Google Shape;137;g12ae4a137b7_0_0"/>
          <p:cNvPicPr preferRelativeResize="0"/>
          <p:nvPr/>
        </p:nvPicPr>
        <p:blipFill rotWithShape="1">
          <a:blip r:embed="rId4">
            <a:alphaModFix/>
          </a:blip>
          <a:srcRect b="0" l="0" r="0" t="0"/>
          <a:stretch/>
        </p:blipFill>
        <p:spPr>
          <a:xfrm>
            <a:off x="1932263" y="2969450"/>
            <a:ext cx="2946025" cy="1372991"/>
          </a:xfrm>
          <a:prstGeom prst="rect">
            <a:avLst/>
          </a:prstGeom>
          <a:noFill/>
          <a:ln>
            <a:noFill/>
          </a:ln>
        </p:spPr>
      </p:pic>
      <p:pic>
        <p:nvPicPr>
          <p:cNvPr id="138" name="Google Shape;138;g12ae4a137b7_0_0"/>
          <p:cNvPicPr preferRelativeResize="0"/>
          <p:nvPr/>
        </p:nvPicPr>
        <p:blipFill rotWithShape="1">
          <a:blip r:embed="rId5">
            <a:alphaModFix/>
          </a:blip>
          <a:srcRect b="0" l="0" r="0" t="0"/>
          <a:stretch/>
        </p:blipFill>
        <p:spPr>
          <a:xfrm>
            <a:off x="8385725" y="2933625"/>
            <a:ext cx="1873991" cy="1444650"/>
          </a:xfrm>
          <a:prstGeom prst="rect">
            <a:avLst/>
          </a:prstGeom>
          <a:noFill/>
          <a:ln>
            <a:noFill/>
          </a:ln>
        </p:spPr>
      </p:pic>
      <p:pic>
        <p:nvPicPr>
          <p:cNvPr id="139" name="Google Shape;139;g12ae4a137b7_0_0"/>
          <p:cNvPicPr preferRelativeResize="0"/>
          <p:nvPr/>
        </p:nvPicPr>
        <p:blipFill rotWithShape="1">
          <a:blip r:embed="rId6">
            <a:alphaModFix/>
          </a:blip>
          <a:srcRect b="0" l="0" r="0" t="0"/>
          <a:stretch/>
        </p:blipFill>
        <p:spPr>
          <a:xfrm>
            <a:off x="4038600" y="1040875"/>
            <a:ext cx="4114800" cy="148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1beb0ec581_0_24"/>
          <p:cNvSpPr txBox="1"/>
          <p:nvPr/>
        </p:nvSpPr>
        <p:spPr>
          <a:xfrm>
            <a:off x="5604250" y="867088"/>
            <a:ext cx="5353500" cy="103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1" i="0" lang="en-US" sz="1100" u="none" cap="none" strike="noStrike">
                <a:solidFill>
                  <a:srgbClr val="000000"/>
                </a:solidFill>
                <a:latin typeface="Arial"/>
                <a:ea typeface="Arial"/>
                <a:cs typeface="Arial"/>
                <a:sym typeface="Arial"/>
              </a:rPr>
              <a:t>Pengamatan Boxplot:</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Dari </a:t>
            </a:r>
            <a:r>
              <a:rPr b="1" i="0" lang="en-US" sz="1100" u="none" cap="none" strike="noStrike">
                <a:solidFill>
                  <a:srgbClr val="000000"/>
                </a:solidFill>
                <a:latin typeface="Arial"/>
                <a:ea typeface="Arial"/>
                <a:cs typeface="Arial"/>
                <a:sym typeface="Arial"/>
              </a:rPr>
              <a:t>box plot</a:t>
            </a:r>
            <a:r>
              <a:rPr b="0" i="0" lang="en-US" sz="1100" u="none" cap="none" strike="noStrike">
                <a:solidFill>
                  <a:srgbClr val="000000"/>
                </a:solidFill>
                <a:latin typeface="Arial"/>
                <a:ea typeface="Arial"/>
                <a:cs typeface="Arial"/>
                <a:sym typeface="Arial"/>
              </a:rPr>
              <a:t>, outlier utamanya terlihat pada kolom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yang tampak memiliki distribusi lumayan skew juga terlihat pada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46" name="Google Shape;146;g11beb0ec581_0_24"/>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pic>
        <p:nvPicPr>
          <p:cNvPr id="147" name="Google Shape;147;g11beb0ec581_0_24"/>
          <p:cNvPicPr preferRelativeResize="0"/>
          <p:nvPr/>
        </p:nvPicPr>
        <p:blipFill rotWithShape="1">
          <a:blip r:embed="rId3">
            <a:alphaModFix/>
          </a:blip>
          <a:srcRect b="0" l="0" r="0" t="0"/>
          <a:stretch/>
        </p:blipFill>
        <p:spPr>
          <a:xfrm>
            <a:off x="1041719" y="792169"/>
            <a:ext cx="4211600" cy="1731270"/>
          </a:xfrm>
          <a:prstGeom prst="rect">
            <a:avLst/>
          </a:prstGeom>
          <a:noFill/>
          <a:ln>
            <a:noFill/>
          </a:ln>
        </p:spPr>
      </p:pic>
      <p:pic>
        <p:nvPicPr>
          <p:cNvPr id="148" name="Google Shape;148;g11beb0ec581_0_24"/>
          <p:cNvPicPr preferRelativeResize="0"/>
          <p:nvPr/>
        </p:nvPicPr>
        <p:blipFill rotWithShape="1">
          <a:blip r:embed="rId4">
            <a:alphaModFix/>
          </a:blip>
          <a:srcRect b="0" l="0" r="0" t="0"/>
          <a:stretch/>
        </p:blipFill>
        <p:spPr>
          <a:xfrm>
            <a:off x="1041725" y="2744920"/>
            <a:ext cx="4211600" cy="978752"/>
          </a:xfrm>
          <a:prstGeom prst="rect">
            <a:avLst/>
          </a:prstGeom>
          <a:noFill/>
          <a:ln>
            <a:noFill/>
          </a:ln>
        </p:spPr>
      </p:pic>
      <p:sp>
        <p:nvSpPr>
          <p:cNvPr id="149" name="Google Shape;149;g11beb0ec581_0_24"/>
          <p:cNvSpPr txBox="1"/>
          <p:nvPr/>
        </p:nvSpPr>
        <p:spPr>
          <a:xfrm>
            <a:off x="5604250" y="2458013"/>
            <a:ext cx="5353500" cy="103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Pengamatan Distplot:</a:t>
            </a:r>
            <a:endParaRPr b="1"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Seperti observasi pada box plot sebelumnya, kolom </a:t>
            </a:r>
            <a:r>
              <a:rPr b="1" i="0" lang="en-US" sz="1100" u="none" cap="none" strike="noStrike">
                <a:solidFill>
                  <a:srgbClr val="000000"/>
                </a:solidFill>
                <a:latin typeface="Arial"/>
                <a:ea typeface="Arial"/>
                <a:cs typeface="Arial"/>
                <a:sym typeface="Arial"/>
              </a:rPr>
              <a:t>year</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Arial"/>
                <a:ea typeface="Arial"/>
                <a:cs typeface="Arial"/>
                <a:sym typeface="Arial"/>
              </a:rPr>
              <a:t>mmr</a:t>
            </a:r>
            <a:r>
              <a:rPr b="0" i="0" lang="en-US" sz="1100" u="none" cap="none" strike="noStrike">
                <a:solidFill>
                  <a:srgbClr val="000000"/>
                </a:solidFill>
                <a:latin typeface="Arial"/>
                <a:ea typeface="Arial"/>
                <a:cs typeface="Arial"/>
                <a:sym typeface="Arial"/>
              </a:rPr>
              <a:t>, dan </a:t>
            </a:r>
            <a:r>
              <a:rPr b="1" i="0" lang="en-US" sz="1100" u="none" cap="none" strike="noStrike">
                <a:solidFill>
                  <a:srgbClr val="000000"/>
                </a:solidFill>
                <a:latin typeface="Arial"/>
                <a:ea typeface="Arial"/>
                <a:cs typeface="Arial"/>
                <a:sym typeface="Arial"/>
              </a:rPr>
              <a:t>sellingprice</a:t>
            </a:r>
            <a:r>
              <a:rPr b="0" i="0" lang="en-US" sz="1100" u="none" cap="none" strike="noStrike">
                <a:solidFill>
                  <a:srgbClr val="000000"/>
                </a:solidFill>
                <a:latin typeface="Arial"/>
                <a:ea typeface="Arial"/>
                <a:cs typeface="Arial"/>
                <a:sym typeface="Arial"/>
              </a:rPr>
              <a:t> memiliki distribusi yang skew terutama pada kolom </a:t>
            </a:r>
            <a:r>
              <a:rPr b="1" i="0" lang="en-US" sz="1100" u="none" cap="none" strike="noStrike">
                <a:solidFill>
                  <a:srgbClr val="000000"/>
                </a:solidFill>
                <a:latin typeface="Arial"/>
                <a:ea typeface="Arial"/>
                <a:cs typeface="Arial"/>
                <a:sym typeface="Arial"/>
              </a:rPr>
              <a:t>odometer</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Kolom </a:t>
            </a:r>
            <a:r>
              <a:rPr b="1" i="0" lang="en-US" sz="1100" u="none" cap="none" strike="noStrike">
                <a:solidFill>
                  <a:srgbClr val="000000"/>
                </a:solidFill>
                <a:latin typeface="Arial"/>
                <a:ea typeface="Arial"/>
                <a:cs typeface="Arial"/>
                <a:sym typeface="Arial"/>
              </a:rPr>
              <a:t>condition</a:t>
            </a:r>
            <a:r>
              <a:rPr b="0" i="0" lang="en-US" sz="1100" u="none" cap="none" strike="noStrike">
                <a:solidFill>
                  <a:srgbClr val="000000"/>
                </a:solidFill>
                <a:latin typeface="Arial"/>
                <a:ea typeface="Arial"/>
                <a:cs typeface="Arial"/>
                <a:sym typeface="Arial"/>
              </a:rPr>
              <a:t> memiliki arah distribusi multimodal dimana distribusinya sudah mendekati normal.</a:t>
            </a:r>
            <a:endParaRPr b="1" i="0" sz="1100" u="none" cap="none" strike="noStrike">
              <a:solidFill>
                <a:srgbClr val="000000"/>
              </a:solidFill>
              <a:latin typeface="Arial"/>
              <a:ea typeface="Arial"/>
              <a:cs typeface="Arial"/>
              <a:sym typeface="Arial"/>
            </a:endParaRPr>
          </a:p>
        </p:txBody>
      </p:sp>
      <p:pic>
        <p:nvPicPr>
          <p:cNvPr id="150" name="Google Shape;150;g11beb0ec581_0_24"/>
          <p:cNvPicPr preferRelativeResize="0"/>
          <p:nvPr/>
        </p:nvPicPr>
        <p:blipFill rotWithShape="1">
          <a:blip r:embed="rId5">
            <a:alphaModFix/>
          </a:blip>
          <a:srcRect b="0" l="0" r="0" t="0"/>
          <a:stretch/>
        </p:blipFill>
        <p:spPr>
          <a:xfrm>
            <a:off x="4099407" y="4129713"/>
            <a:ext cx="3993171" cy="163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g12ae4a137b7_0_16"/>
          <p:cNvPicPr preferRelativeResize="0"/>
          <p:nvPr/>
        </p:nvPicPr>
        <p:blipFill rotWithShape="1">
          <a:blip r:embed="rId3">
            <a:alphaModFix/>
          </a:blip>
          <a:srcRect b="0" l="0" r="0" t="0"/>
          <a:stretch/>
        </p:blipFill>
        <p:spPr>
          <a:xfrm>
            <a:off x="5463151" y="1055836"/>
            <a:ext cx="5314074" cy="2693865"/>
          </a:xfrm>
          <a:prstGeom prst="rect">
            <a:avLst/>
          </a:prstGeom>
          <a:noFill/>
          <a:ln>
            <a:noFill/>
          </a:ln>
        </p:spPr>
      </p:pic>
      <p:sp>
        <p:nvSpPr>
          <p:cNvPr id="157" name="Google Shape;157;g12ae4a137b7_0_16"/>
          <p:cNvSpPr txBox="1"/>
          <p:nvPr/>
        </p:nvSpPr>
        <p:spPr>
          <a:xfrm>
            <a:off x="1041725" y="3949775"/>
            <a:ext cx="9735600" cy="86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Arial"/>
                <a:ea typeface="Arial"/>
                <a:cs typeface="Arial"/>
                <a:sym typeface="Arial"/>
              </a:rPr>
              <a:t>Pengamatan Countplot</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Kolom </a:t>
            </a:r>
            <a:r>
              <a:rPr b="1" i="0" lang="en-US" sz="1100" u="none" cap="none" strike="noStrike">
                <a:solidFill>
                  <a:schemeClr val="dk1"/>
                </a:solidFill>
                <a:latin typeface="Arial"/>
                <a:ea typeface="Arial"/>
                <a:cs typeface="Arial"/>
                <a:sym typeface="Arial"/>
              </a:rPr>
              <a:t>make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model</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trim</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body</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vin</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state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color</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interior</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seller</a:t>
            </a:r>
            <a:r>
              <a:rPr b="0" i="0" lang="en-US" sz="1100" u="none" cap="none" strike="noStrike">
                <a:solidFill>
                  <a:schemeClr val="dk1"/>
                </a:solidFill>
                <a:latin typeface="Arial"/>
                <a:ea typeface="Arial"/>
                <a:cs typeface="Arial"/>
                <a:sym typeface="Arial"/>
              </a:rPr>
              <a:t> memiliki kategori yang sangat banyak, sehingga perlu ditinjau kembali kembali kolom yang akan menjadi target dalam pemodelan,</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Kolom </a:t>
            </a:r>
            <a:r>
              <a:rPr b="1" i="0" lang="en-US" sz="1100" u="none" cap="none" strike="noStrike">
                <a:solidFill>
                  <a:schemeClr val="dk1"/>
                </a:solidFill>
                <a:latin typeface="Arial"/>
                <a:ea typeface="Arial"/>
                <a:cs typeface="Arial"/>
                <a:sym typeface="Arial"/>
              </a:rPr>
              <a:t>transmission</a:t>
            </a:r>
            <a:r>
              <a:rPr b="0" i="0" lang="en-US" sz="1100" u="none" cap="none" strike="noStrike">
                <a:solidFill>
                  <a:schemeClr val="dk1"/>
                </a:solidFill>
                <a:latin typeface="Arial"/>
                <a:ea typeface="Arial"/>
                <a:cs typeface="Arial"/>
                <a:sym typeface="Arial"/>
              </a:rPr>
              <a:t> didominasi oleh </a:t>
            </a:r>
            <a:r>
              <a:rPr b="1" i="0" lang="en-US" sz="1100" u="none" cap="none" strike="noStrike">
                <a:solidFill>
                  <a:schemeClr val="dk1"/>
                </a:solidFill>
                <a:latin typeface="Arial"/>
                <a:ea typeface="Arial"/>
                <a:cs typeface="Arial"/>
                <a:sym typeface="Arial"/>
              </a:rPr>
              <a:t>automatic</a:t>
            </a:r>
            <a:r>
              <a:rPr b="0" i="0" lang="en-US" sz="1100" u="none" cap="none" strike="noStrike">
                <a:solidFill>
                  <a:schemeClr val="dk1"/>
                </a:solidFill>
                <a:latin typeface="Arial"/>
                <a:ea typeface="Arial"/>
                <a:cs typeface="Arial"/>
                <a:sym typeface="Arial"/>
              </a:rPr>
              <a:t> sesuai dengan pengamatan dengan menggunakan </a:t>
            </a:r>
            <a:r>
              <a:rPr b="1" i="0" lang="en-US" sz="1100" u="none" cap="none" strike="noStrike">
                <a:solidFill>
                  <a:schemeClr val="dk1"/>
                </a:solidFill>
                <a:latin typeface="Arial"/>
                <a:ea typeface="Arial"/>
                <a:cs typeface="Arial"/>
                <a:sym typeface="Arial"/>
              </a:rPr>
              <a:t>df.describe()</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p:txBody>
      </p:sp>
      <p:sp>
        <p:nvSpPr>
          <p:cNvPr id="158" name="Google Shape;158;g12ae4a137b7_0_16"/>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Univariate Analysis</a:t>
            </a:r>
            <a:endParaRPr b="1" i="0" sz="3200" u="none" cap="none" strike="noStrike">
              <a:solidFill>
                <a:srgbClr val="0198A3"/>
              </a:solidFill>
              <a:latin typeface="Montserrat"/>
              <a:ea typeface="Montserrat"/>
              <a:cs typeface="Montserrat"/>
              <a:sym typeface="Montserrat"/>
            </a:endParaRPr>
          </a:p>
        </p:txBody>
      </p:sp>
      <p:pic>
        <p:nvPicPr>
          <p:cNvPr id="159" name="Google Shape;159;g12ae4a137b7_0_16"/>
          <p:cNvPicPr preferRelativeResize="0"/>
          <p:nvPr/>
        </p:nvPicPr>
        <p:blipFill rotWithShape="1">
          <a:blip r:embed="rId4">
            <a:alphaModFix/>
          </a:blip>
          <a:srcRect b="0" l="0" r="0" t="0"/>
          <a:stretch/>
        </p:blipFill>
        <p:spPr>
          <a:xfrm>
            <a:off x="1041725" y="1055826"/>
            <a:ext cx="4421425" cy="26938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1beb0ec581_0_30"/>
          <p:cNvSpPr txBox="1"/>
          <p:nvPr/>
        </p:nvSpPr>
        <p:spPr>
          <a:xfrm>
            <a:off x="1766900" y="2266950"/>
            <a:ext cx="19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11beb0ec581_0_30"/>
          <p:cNvSpPr txBox="1"/>
          <p:nvPr/>
        </p:nvSpPr>
        <p:spPr>
          <a:xfrm>
            <a:off x="4551125" y="897925"/>
            <a:ext cx="7046100" cy="1911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Pengamatan </a:t>
            </a:r>
            <a:r>
              <a:rPr b="1" i="0" lang="en-US" sz="1100" u="none" cap="none" strike="noStrike">
                <a:solidFill>
                  <a:schemeClr val="dk1"/>
                </a:solidFill>
                <a:latin typeface="Arial"/>
                <a:ea typeface="Arial"/>
                <a:cs typeface="Arial"/>
                <a:sym typeface="Arial"/>
              </a:rPr>
              <a:t>heatmap</a:t>
            </a:r>
            <a:r>
              <a:rPr b="0" i="0" lang="en-US" sz="1100" u="none" cap="none" strike="noStrike">
                <a:solidFill>
                  <a:schemeClr val="dk1"/>
                </a:solidFill>
                <a:latin typeface="Arial"/>
                <a:ea typeface="Arial"/>
                <a:cs typeface="Arial"/>
                <a:sym typeface="Arial"/>
              </a:rPr>
              <a:t> menunjukkan korelasi antarfitur. Berdasarkan </a:t>
            </a:r>
            <a:r>
              <a:rPr b="1" i="0" lang="en-US" sz="1100" u="none" cap="none" strike="noStrike">
                <a:solidFill>
                  <a:schemeClr val="dk1"/>
                </a:solidFill>
                <a:latin typeface="Arial"/>
                <a:ea typeface="Arial"/>
                <a:cs typeface="Arial"/>
                <a:sym typeface="Arial"/>
              </a:rPr>
              <a:t>heatmap</a:t>
            </a:r>
            <a:r>
              <a:rPr b="0" i="0" lang="en-US" sz="1100" u="none" cap="none" strike="noStrike">
                <a:solidFill>
                  <a:schemeClr val="dk1"/>
                </a:solidFill>
                <a:latin typeface="Arial"/>
                <a:ea typeface="Arial"/>
                <a:cs typeface="Arial"/>
                <a:sym typeface="Arial"/>
              </a:rPr>
              <a:t> tersebut didapatkan informasi korelasi sebagai berikut :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Target </a:t>
            </a:r>
            <a:r>
              <a:rPr b="1" i="0" lang="en-US" sz="1100" u="none" cap="none" strike="noStrike">
                <a:solidFill>
                  <a:schemeClr val="dk1"/>
                </a:solidFill>
                <a:latin typeface="Arial"/>
                <a:ea typeface="Arial"/>
                <a:cs typeface="Arial"/>
                <a:sym typeface="Arial"/>
              </a:rPr>
              <a:t>sellingprice </a:t>
            </a:r>
            <a:r>
              <a:rPr b="0" i="0" lang="en-US" sz="1100" u="none" cap="none" strike="noStrike">
                <a:solidFill>
                  <a:schemeClr val="dk1"/>
                </a:solidFill>
                <a:latin typeface="Arial"/>
                <a:ea typeface="Arial"/>
                <a:cs typeface="Arial"/>
                <a:sym typeface="Arial"/>
              </a:rPr>
              <a:t>memiliki korelasi positif yang tinggi dengan </a:t>
            </a:r>
            <a:r>
              <a:rPr b="1" i="0" lang="en-US" sz="1100" u="none" cap="none" strike="noStrike">
                <a:solidFill>
                  <a:schemeClr val="dk1"/>
                </a:solidFill>
                <a:latin typeface="Arial"/>
                <a:ea typeface="Arial"/>
                <a:cs typeface="Arial"/>
                <a:sym typeface="Arial"/>
              </a:rPr>
              <a:t>mmr</a:t>
            </a:r>
            <a:r>
              <a:rPr b="0" i="0" lang="en-US" sz="1100" u="none" cap="none" strike="noStrike">
                <a:solidFill>
                  <a:schemeClr val="dk1"/>
                </a:solidFill>
                <a:highlight>
                  <a:srgbClr val="CCCCCC"/>
                </a:highlight>
                <a:latin typeface="Arial"/>
                <a:ea typeface="Arial"/>
                <a:cs typeface="Arial"/>
                <a:sym typeface="Arial"/>
              </a:rPr>
              <a:t> </a:t>
            </a:r>
            <a:r>
              <a:rPr b="0" i="0" lang="en-US" sz="1100" u="none" cap="none" strike="noStrike">
                <a:solidFill>
                  <a:schemeClr val="dk1"/>
                </a:solidFill>
                <a:latin typeface="Arial"/>
                <a:ea typeface="Arial"/>
                <a:cs typeface="Arial"/>
                <a:sym typeface="Arial"/>
              </a:rPr>
              <a:t>sebesar 0,98. Hal ini menunjukkan hubungan yang kuat antar keduanya.</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Target </a:t>
            </a:r>
            <a:r>
              <a:rPr b="1" i="0" lang="en-US" sz="1100" u="none" cap="none" strike="noStrike">
                <a:solidFill>
                  <a:schemeClr val="dk1"/>
                </a:solidFill>
                <a:latin typeface="Arial"/>
                <a:ea typeface="Arial"/>
                <a:cs typeface="Arial"/>
                <a:sym typeface="Arial"/>
              </a:rPr>
              <a:t>sellingprice </a:t>
            </a:r>
            <a:r>
              <a:rPr b="0" i="0" lang="en-US" sz="1100" u="none" cap="none" strike="noStrike">
                <a:solidFill>
                  <a:schemeClr val="dk1"/>
                </a:solidFill>
                <a:latin typeface="Arial"/>
                <a:ea typeface="Arial"/>
                <a:cs typeface="Arial"/>
                <a:sym typeface="Arial"/>
              </a:rPr>
              <a:t>juga memiliki korelasi positif dengan </a:t>
            </a:r>
            <a:r>
              <a:rPr b="1" i="0" lang="en-US" sz="1100" u="none" cap="none" strike="noStrike">
                <a:solidFill>
                  <a:schemeClr val="dk1"/>
                </a:solidFill>
                <a:latin typeface="Arial"/>
                <a:ea typeface="Arial"/>
                <a:cs typeface="Arial"/>
                <a:sym typeface="Arial"/>
              </a:rPr>
              <a:t>condition </a:t>
            </a:r>
            <a:r>
              <a:rPr b="0" i="0" lang="en-US" sz="1100" u="none" cap="none" strike="noStrike">
                <a:solidFill>
                  <a:schemeClr val="dk1"/>
                </a:solidFill>
                <a:latin typeface="Arial"/>
                <a:ea typeface="Arial"/>
                <a:cs typeface="Arial"/>
                <a:sym typeface="Arial"/>
              </a:rPr>
              <a:t>dan </a:t>
            </a:r>
            <a:r>
              <a:rPr b="1" i="0" lang="en-US" sz="1100" u="none" cap="none" strike="noStrike">
                <a:solidFill>
                  <a:schemeClr val="dk1"/>
                </a:solidFill>
                <a:latin typeface="Arial"/>
                <a:ea typeface="Arial"/>
                <a:cs typeface="Arial"/>
                <a:sym typeface="Arial"/>
              </a:rPr>
              <a:t>year</a:t>
            </a:r>
            <a:r>
              <a:rPr b="0" i="0" lang="en-US" sz="1100" u="none" cap="none" strike="noStrike">
                <a:solidFill>
                  <a:schemeClr val="dk1"/>
                </a:solidFill>
                <a:latin typeface="Arial"/>
                <a:ea typeface="Arial"/>
                <a:cs typeface="Arial"/>
                <a:sym typeface="Arial"/>
              </a:rPr>
              <a:t> tetapi memiliki korelasi negatif dengan </a:t>
            </a:r>
            <a:r>
              <a:rPr b="1" i="0" lang="en-US" sz="1100" u="none" cap="none" strike="noStrike">
                <a:solidFill>
                  <a:schemeClr val="dk1"/>
                </a:solidFill>
                <a:latin typeface="Arial"/>
                <a:ea typeface="Arial"/>
                <a:cs typeface="Arial"/>
                <a:sym typeface="Arial"/>
              </a:rPr>
              <a:t>odometer</a:t>
            </a: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Terlihat korelasi yang menarik antarfiturnya. Fitur </a:t>
            </a:r>
            <a:r>
              <a:rPr b="1" i="0" lang="en-US" sz="1100" u="none" cap="none" strike="noStrike">
                <a:solidFill>
                  <a:schemeClr val="dk1"/>
                </a:solidFill>
                <a:latin typeface="Arial"/>
                <a:ea typeface="Arial"/>
                <a:cs typeface="Arial"/>
                <a:sym typeface="Arial"/>
              </a:rPr>
              <a:t>year, condition, </a:t>
            </a:r>
            <a:r>
              <a:rPr b="0" i="0" lang="en-US" sz="1100" u="none" cap="none" strike="noStrike">
                <a:solidFill>
                  <a:schemeClr val="dk1"/>
                </a:solidFill>
                <a:latin typeface="Arial"/>
                <a:ea typeface="Arial"/>
                <a:cs typeface="Arial"/>
                <a:sym typeface="Arial"/>
              </a:rPr>
              <a:t>dan </a:t>
            </a:r>
            <a:r>
              <a:rPr b="1" i="0" lang="en-US" sz="1100" u="none" cap="none" strike="noStrike">
                <a:solidFill>
                  <a:schemeClr val="dk1"/>
                </a:solidFill>
                <a:latin typeface="Arial"/>
                <a:ea typeface="Arial"/>
                <a:cs typeface="Arial"/>
                <a:sym typeface="Arial"/>
              </a:rPr>
              <a:t>odometer </a:t>
            </a:r>
            <a:r>
              <a:rPr b="0" i="0" lang="en-US" sz="1100" u="none" cap="none" strike="noStrike">
                <a:solidFill>
                  <a:schemeClr val="dk1"/>
                </a:solidFill>
                <a:latin typeface="Arial"/>
                <a:ea typeface="Arial"/>
                <a:cs typeface="Arial"/>
                <a:sym typeface="Arial"/>
              </a:rPr>
              <a:t>memiliki korelasi yang tinggi satu sama lain sehingga kemungkinan feature tersebut redundan dan perlu ada feature yang didrop.</a:t>
            </a:r>
            <a:endParaRPr b="0" i="0" sz="1100" u="none" cap="none" strike="noStrike">
              <a:solidFill>
                <a:schemeClr val="dk1"/>
              </a:solidFill>
              <a:latin typeface="Arial"/>
              <a:ea typeface="Arial"/>
              <a:cs typeface="Arial"/>
              <a:sym typeface="Arial"/>
            </a:endParaRPr>
          </a:p>
        </p:txBody>
      </p:sp>
      <p:pic>
        <p:nvPicPr>
          <p:cNvPr id="167" name="Google Shape;167;g11beb0ec581_0_30"/>
          <p:cNvPicPr preferRelativeResize="0"/>
          <p:nvPr/>
        </p:nvPicPr>
        <p:blipFill rotWithShape="1">
          <a:blip r:embed="rId3">
            <a:alphaModFix/>
          </a:blip>
          <a:srcRect b="0" l="0" r="0" t="0"/>
          <a:stretch/>
        </p:blipFill>
        <p:spPr>
          <a:xfrm>
            <a:off x="1041725" y="3796000"/>
            <a:ext cx="2975699" cy="2975699"/>
          </a:xfrm>
          <a:prstGeom prst="rect">
            <a:avLst/>
          </a:prstGeom>
          <a:noFill/>
          <a:ln>
            <a:noFill/>
          </a:ln>
        </p:spPr>
      </p:pic>
      <p:sp>
        <p:nvSpPr>
          <p:cNvPr id="168" name="Google Shape;168;g11beb0ec581_0_30"/>
          <p:cNvSpPr txBox="1"/>
          <p:nvPr/>
        </p:nvSpPr>
        <p:spPr>
          <a:xfrm>
            <a:off x="4551125" y="3796000"/>
            <a:ext cx="7046100" cy="74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Arial"/>
                <a:ea typeface="Arial"/>
                <a:cs typeface="Arial"/>
                <a:sym typeface="Arial"/>
              </a:rPr>
              <a:t>Berdasarkan </a:t>
            </a:r>
            <a:r>
              <a:rPr b="1" i="0" lang="en-US" sz="1100" u="none" cap="none" strike="noStrike">
                <a:solidFill>
                  <a:schemeClr val="dk1"/>
                </a:solidFill>
                <a:latin typeface="Arial"/>
                <a:ea typeface="Arial"/>
                <a:cs typeface="Arial"/>
                <a:sym typeface="Arial"/>
              </a:rPr>
              <a:t>pairplot</a:t>
            </a:r>
            <a:r>
              <a:rPr b="0" i="0" lang="en-US" sz="1100" u="none" cap="none" strike="noStrike">
                <a:solidFill>
                  <a:schemeClr val="dk1"/>
                </a:solidFill>
                <a:latin typeface="Arial"/>
                <a:ea typeface="Arial"/>
                <a:cs typeface="Arial"/>
                <a:sym typeface="Arial"/>
              </a:rPr>
              <a:t> di samping didapatkan informasi korelasi sebagai berikut :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mmr</a:t>
            </a:r>
            <a:r>
              <a:rPr b="0" i="0" lang="en-US" sz="1100" u="none" cap="none" strike="noStrike">
                <a:solidFill>
                  <a:schemeClr val="dk1"/>
                </a:solidFill>
                <a:latin typeface="Arial"/>
                <a:ea typeface="Arial"/>
                <a:cs typeface="Arial"/>
                <a:sym typeface="Arial"/>
              </a:rPr>
              <a:t> jelas memiliki korelasi linear dengan </a:t>
            </a:r>
            <a:r>
              <a:rPr b="1" i="0" lang="en-US" sz="1100" u="none" cap="none" strike="noStrike">
                <a:solidFill>
                  <a:schemeClr val="dk1"/>
                </a:solidFill>
                <a:latin typeface="Arial"/>
                <a:ea typeface="Arial"/>
                <a:cs typeface="Arial"/>
                <a:sym typeface="Arial"/>
              </a:rPr>
              <a:t>sellingprice</a:t>
            </a:r>
            <a:r>
              <a:rPr b="0" i="0" lang="en-US"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US" sz="1100" u="none" cap="none" strike="noStrike">
                <a:solidFill>
                  <a:schemeClr val="dk1"/>
                </a:solidFill>
                <a:latin typeface="Arial"/>
                <a:ea typeface="Arial"/>
                <a:cs typeface="Arial"/>
                <a:sym typeface="Arial"/>
              </a:rPr>
              <a:t>year</a:t>
            </a:r>
            <a:r>
              <a:rPr b="0" i="0" lang="en-US" sz="1100" u="none" cap="none" strike="noStrike">
                <a:solidFill>
                  <a:schemeClr val="dk1"/>
                </a:solidFill>
                <a:latin typeface="Arial"/>
                <a:ea typeface="Arial"/>
                <a:cs typeface="Arial"/>
                <a:sym typeface="Arial"/>
              </a:rPr>
              <a:t> dan </a:t>
            </a:r>
            <a:r>
              <a:rPr b="1" i="0" lang="en-US" sz="1100" u="none" cap="none" strike="noStrike">
                <a:solidFill>
                  <a:schemeClr val="dk1"/>
                </a:solidFill>
                <a:latin typeface="Arial"/>
                <a:ea typeface="Arial"/>
                <a:cs typeface="Arial"/>
                <a:sym typeface="Arial"/>
              </a:rPr>
              <a:t>odometer</a:t>
            </a:r>
            <a:r>
              <a:rPr b="0" i="0" lang="en-US" sz="1100" u="none" cap="none" strike="noStrike">
                <a:solidFill>
                  <a:schemeClr val="dk1"/>
                </a:solidFill>
                <a:latin typeface="Arial"/>
                <a:ea typeface="Arial"/>
                <a:cs typeface="Arial"/>
                <a:sym typeface="Arial"/>
              </a:rPr>
              <a:t> jelas memiliki korelasi terbalik yang cukup kuat.</a:t>
            </a:r>
            <a:endParaRPr b="0" i="0" sz="1100" u="none" cap="none" strike="noStrike">
              <a:solidFill>
                <a:schemeClr val="dk1"/>
              </a:solidFill>
              <a:latin typeface="Arial"/>
              <a:ea typeface="Arial"/>
              <a:cs typeface="Arial"/>
              <a:sym typeface="Arial"/>
            </a:endParaRPr>
          </a:p>
        </p:txBody>
      </p:sp>
      <p:sp>
        <p:nvSpPr>
          <p:cNvPr id="169" name="Google Shape;169;g11beb0ec581_0_30"/>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Multivariate Analysis (Numerical)</a:t>
            </a:r>
            <a:endParaRPr b="1" i="0" sz="3200" u="none" cap="none" strike="noStrike">
              <a:solidFill>
                <a:srgbClr val="0198A3"/>
              </a:solidFill>
              <a:latin typeface="Montserrat"/>
              <a:ea typeface="Montserrat"/>
              <a:cs typeface="Montserrat"/>
              <a:sym typeface="Montserrat"/>
            </a:endParaRPr>
          </a:p>
        </p:txBody>
      </p:sp>
      <p:pic>
        <p:nvPicPr>
          <p:cNvPr id="170" name="Google Shape;170;g11beb0ec581_0_30"/>
          <p:cNvPicPr preferRelativeResize="0"/>
          <p:nvPr/>
        </p:nvPicPr>
        <p:blipFill rotWithShape="1">
          <a:blip r:embed="rId4">
            <a:alphaModFix/>
          </a:blip>
          <a:srcRect b="0" l="0" r="0" t="0"/>
          <a:stretch/>
        </p:blipFill>
        <p:spPr>
          <a:xfrm>
            <a:off x="1129638" y="897925"/>
            <a:ext cx="2799875" cy="2788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2ae4a137b7_0_35"/>
          <p:cNvSpPr txBox="1"/>
          <p:nvPr/>
        </p:nvSpPr>
        <p:spPr>
          <a:xfrm>
            <a:off x="2187713" y="2687325"/>
            <a:ext cx="19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12ae4a137b7_0_35"/>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i="0" lang="en-US" sz="3200" u="none" cap="none" strike="noStrike">
                <a:solidFill>
                  <a:srgbClr val="0198A3"/>
                </a:solidFill>
                <a:latin typeface="Montserrat"/>
                <a:ea typeface="Montserrat"/>
                <a:cs typeface="Montserrat"/>
                <a:sym typeface="Montserrat"/>
              </a:rPr>
              <a:t>Multivariate Analysis (Numerical)</a:t>
            </a:r>
            <a:endParaRPr b="1" i="0" sz="3200" u="none" cap="none" strike="noStrike">
              <a:solidFill>
                <a:srgbClr val="0198A3"/>
              </a:solidFill>
              <a:latin typeface="Montserrat"/>
              <a:ea typeface="Montserrat"/>
              <a:cs typeface="Montserrat"/>
              <a:sym typeface="Montserrat"/>
            </a:endParaRPr>
          </a:p>
        </p:txBody>
      </p:sp>
      <p:pic>
        <p:nvPicPr>
          <p:cNvPr id="178" name="Google Shape;178;g12ae4a137b7_0_35"/>
          <p:cNvPicPr preferRelativeResize="0"/>
          <p:nvPr/>
        </p:nvPicPr>
        <p:blipFill rotWithShape="1">
          <a:blip r:embed="rId3">
            <a:alphaModFix/>
          </a:blip>
          <a:srcRect b="0" l="0" r="0" t="0"/>
          <a:stretch/>
        </p:blipFill>
        <p:spPr>
          <a:xfrm>
            <a:off x="1960876" y="754517"/>
            <a:ext cx="4092334" cy="1893122"/>
          </a:xfrm>
          <a:prstGeom prst="rect">
            <a:avLst/>
          </a:prstGeom>
          <a:noFill/>
          <a:ln>
            <a:noFill/>
          </a:ln>
        </p:spPr>
      </p:pic>
      <p:pic>
        <p:nvPicPr>
          <p:cNvPr id="179" name="Google Shape;179;g12ae4a137b7_0_35"/>
          <p:cNvPicPr preferRelativeResize="0"/>
          <p:nvPr/>
        </p:nvPicPr>
        <p:blipFill rotWithShape="1">
          <a:blip r:embed="rId4">
            <a:alphaModFix/>
          </a:blip>
          <a:srcRect b="0" l="0" r="0" t="0"/>
          <a:stretch/>
        </p:blipFill>
        <p:spPr>
          <a:xfrm>
            <a:off x="6127428" y="754513"/>
            <a:ext cx="4103699" cy="1893126"/>
          </a:xfrm>
          <a:prstGeom prst="rect">
            <a:avLst/>
          </a:prstGeom>
          <a:noFill/>
          <a:ln>
            <a:noFill/>
          </a:ln>
        </p:spPr>
      </p:pic>
      <p:pic>
        <p:nvPicPr>
          <p:cNvPr id="180" name="Google Shape;180;g12ae4a137b7_0_35"/>
          <p:cNvPicPr preferRelativeResize="0"/>
          <p:nvPr/>
        </p:nvPicPr>
        <p:blipFill rotWithShape="1">
          <a:blip r:embed="rId5">
            <a:alphaModFix/>
          </a:blip>
          <a:srcRect b="0" l="0" r="0" t="0"/>
          <a:stretch/>
        </p:blipFill>
        <p:spPr>
          <a:xfrm>
            <a:off x="1960876" y="2738003"/>
            <a:ext cx="4092341" cy="1864722"/>
          </a:xfrm>
          <a:prstGeom prst="rect">
            <a:avLst/>
          </a:prstGeom>
          <a:noFill/>
          <a:ln>
            <a:noFill/>
          </a:ln>
        </p:spPr>
      </p:pic>
      <p:pic>
        <p:nvPicPr>
          <p:cNvPr id="181" name="Google Shape;181;g12ae4a137b7_0_35"/>
          <p:cNvPicPr preferRelativeResize="0"/>
          <p:nvPr/>
        </p:nvPicPr>
        <p:blipFill rotWithShape="1">
          <a:blip r:embed="rId6">
            <a:alphaModFix/>
          </a:blip>
          <a:srcRect b="0" l="0" r="0" t="0"/>
          <a:stretch/>
        </p:blipFill>
        <p:spPr>
          <a:xfrm>
            <a:off x="6182568" y="2738003"/>
            <a:ext cx="3993417" cy="1864722"/>
          </a:xfrm>
          <a:prstGeom prst="rect">
            <a:avLst/>
          </a:prstGeom>
          <a:noFill/>
          <a:ln>
            <a:noFill/>
          </a:ln>
        </p:spPr>
      </p:pic>
      <p:pic>
        <p:nvPicPr>
          <p:cNvPr id="182" name="Google Shape;182;g12ae4a137b7_0_35"/>
          <p:cNvPicPr preferRelativeResize="0"/>
          <p:nvPr/>
        </p:nvPicPr>
        <p:blipFill rotWithShape="1">
          <a:blip r:embed="rId7">
            <a:alphaModFix/>
          </a:blip>
          <a:srcRect b="0" l="0" r="0" t="0"/>
          <a:stretch/>
        </p:blipFill>
        <p:spPr>
          <a:xfrm>
            <a:off x="4099301" y="4693075"/>
            <a:ext cx="3993401" cy="18277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